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256" r:id="rId2"/>
    <p:sldId id="257" r:id="rId3"/>
    <p:sldId id="269" r:id="rId4"/>
    <p:sldId id="260" r:id="rId5"/>
    <p:sldId id="261" r:id="rId6"/>
    <p:sldId id="300" r:id="rId7"/>
    <p:sldId id="314" r:id="rId8"/>
    <p:sldId id="315" r:id="rId9"/>
    <p:sldId id="295" r:id="rId10"/>
    <p:sldId id="267" r:id="rId11"/>
    <p:sldId id="265" r:id="rId12"/>
    <p:sldId id="266" r:id="rId13"/>
    <p:sldId id="268" r:id="rId14"/>
    <p:sldId id="270" r:id="rId15"/>
    <p:sldId id="271" r:id="rId16"/>
    <p:sldId id="272" r:id="rId17"/>
    <p:sldId id="273" r:id="rId18"/>
    <p:sldId id="274" r:id="rId19"/>
    <p:sldId id="275" r:id="rId20"/>
    <p:sldId id="276" r:id="rId21"/>
    <p:sldId id="279" r:id="rId22"/>
    <p:sldId id="278" r:id="rId23"/>
    <p:sldId id="297" r:id="rId24"/>
    <p:sldId id="280" r:id="rId25"/>
    <p:sldId id="281" r:id="rId26"/>
    <p:sldId id="282" r:id="rId27"/>
    <p:sldId id="283" r:id="rId28"/>
    <p:sldId id="285" r:id="rId29"/>
    <p:sldId id="286" r:id="rId30"/>
    <p:sldId id="287" r:id="rId31"/>
    <p:sldId id="288" r:id="rId32"/>
    <p:sldId id="298" r:id="rId33"/>
    <p:sldId id="312" r:id="rId34"/>
    <p:sldId id="313" r:id="rId35"/>
    <p:sldId id="308" r:id="rId36"/>
    <p:sldId id="311" r:id="rId37"/>
    <p:sldId id="292"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02C00A-6506-0EF4-61C2-D91C00B585F2}" name="CF" initials="CF" userId="CF" providerId="None"/>
  <p188:author id="{EEAF2991-9366-2487-5B19-464732D5C5D7}" name="TC" initials="TC" userId="TC"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a:srgbClr val="004064"/>
    <a:srgbClr val="0000FF"/>
    <a:srgbClr val="FF66CC"/>
    <a:srgbClr val="FFFFFF"/>
    <a:srgbClr val="66CCFF"/>
    <a:srgbClr val="FFB718"/>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94434" autoAdjust="0"/>
  </p:normalViewPr>
  <p:slideViewPr>
    <p:cSldViewPr snapToGrid="0">
      <p:cViewPr varScale="1">
        <p:scale>
          <a:sx n="80" d="100"/>
          <a:sy n="80" d="100"/>
        </p:scale>
        <p:origin x="534" y="96"/>
      </p:cViewPr>
      <p:guideLst/>
    </p:cSldViewPr>
  </p:slideViewPr>
  <p:notesTextViewPr>
    <p:cViewPr>
      <p:scale>
        <a:sx n="1" d="1"/>
        <a:sy n="1" d="1"/>
      </p:scale>
      <p:origin x="0" y="0"/>
    </p:cViewPr>
  </p:notesTextViewPr>
  <p:notesViewPr>
    <p:cSldViewPr snapToGrid="0">
      <p:cViewPr varScale="1">
        <p:scale>
          <a:sx n="54" d="100"/>
          <a:sy n="54" d="100"/>
        </p:scale>
        <p:origin x="196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7C9EAD-9C97-4968-8655-C68220040D75}" type="doc">
      <dgm:prSet loTypeId="urn:microsoft.com/office/officeart/2005/8/layout/pList2" loCatId="list" qsTypeId="urn:microsoft.com/office/officeart/2005/8/quickstyle/simple1" qsCatId="simple" csTypeId="urn:microsoft.com/office/officeart/2005/8/colors/colorful1" csCatId="colorful" phldr="1"/>
      <dgm:spPr/>
    </dgm:pt>
    <dgm:pt modelId="{0DC38B9B-D812-421A-89C3-295113EA8C46}">
      <dgm:prSet phldrT="[Text]"/>
      <dgm:spPr>
        <a:solidFill>
          <a:srgbClr val="66CCFF"/>
        </a:solidFill>
        <a:ln>
          <a:noFill/>
        </a:ln>
      </dgm:spPr>
      <dgm:t>
        <a:bodyPr/>
        <a:lstStyle/>
        <a:p>
          <a:r>
            <a:rPr lang="en-US" dirty="0"/>
            <a:t> </a:t>
          </a:r>
        </a:p>
      </dgm:t>
    </dgm:pt>
    <dgm:pt modelId="{30A18FB8-D0CD-4004-BBEB-53E4EA7F1920}" type="parTrans" cxnId="{310A3088-51B8-40CC-9BB0-1E2BA85865DE}">
      <dgm:prSet/>
      <dgm:spPr/>
      <dgm:t>
        <a:bodyPr/>
        <a:lstStyle/>
        <a:p>
          <a:endParaRPr lang="en-US"/>
        </a:p>
      </dgm:t>
    </dgm:pt>
    <dgm:pt modelId="{459714E9-9C61-44E0-8958-EA65163E356B}" type="sibTrans" cxnId="{310A3088-51B8-40CC-9BB0-1E2BA85865DE}">
      <dgm:prSet/>
      <dgm:spPr/>
      <dgm:t>
        <a:bodyPr/>
        <a:lstStyle/>
        <a:p>
          <a:endParaRPr lang="en-US"/>
        </a:p>
      </dgm:t>
    </dgm:pt>
    <dgm:pt modelId="{D342D160-367D-46C8-A141-AA860494154A}">
      <dgm:prSet phldrT="[Text]"/>
      <dgm:spPr>
        <a:solidFill>
          <a:srgbClr val="FFB718"/>
        </a:solidFill>
        <a:ln>
          <a:noFill/>
        </a:ln>
      </dgm:spPr>
      <dgm:t>
        <a:bodyPr/>
        <a:lstStyle/>
        <a:p>
          <a:r>
            <a:rPr lang="en-US" dirty="0"/>
            <a:t> </a:t>
          </a:r>
        </a:p>
      </dgm:t>
    </dgm:pt>
    <dgm:pt modelId="{622B1242-2587-443C-9772-98406A70C7B9}" type="parTrans" cxnId="{22281B83-11AF-4EEB-90AB-63CC8B9CAAFA}">
      <dgm:prSet/>
      <dgm:spPr/>
      <dgm:t>
        <a:bodyPr/>
        <a:lstStyle/>
        <a:p>
          <a:endParaRPr lang="en-US"/>
        </a:p>
      </dgm:t>
    </dgm:pt>
    <dgm:pt modelId="{A56B6BCB-3352-4799-B079-6A989F724E39}" type="sibTrans" cxnId="{22281B83-11AF-4EEB-90AB-63CC8B9CAAFA}">
      <dgm:prSet/>
      <dgm:spPr/>
      <dgm:t>
        <a:bodyPr/>
        <a:lstStyle/>
        <a:p>
          <a:endParaRPr lang="en-US"/>
        </a:p>
      </dgm:t>
    </dgm:pt>
    <dgm:pt modelId="{B3B5638A-C1A0-44C8-A7A5-C0EAE81189DD}">
      <dgm:prSet phldrT="[Text]"/>
      <dgm:spPr>
        <a:solidFill>
          <a:srgbClr val="92D050"/>
        </a:solidFill>
        <a:ln>
          <a:noFill/>
        </a:ln>
      </dgm:spPr>
      <dgm:t>
        <a:bodyPr/>
        <a:lstStyle/>
        <a:p>
          <a:endParaRPr lang="en-US" dirty="0"/>
        </a:p>
      </dgm:t>
    </dgm:pt>
    <dgm:pt modelId="{07BD9723-8EEC-487A-AA06-820B03E4C55A}" type="parTrans" cxnId="{A8BAC6FC-46DD-4D80-99BD-B0833DE66DDE}">
      <dgm:prSet/>
      <dgm:spPr/>
      <dgm:t>
        <a:bodyPr/>
        <a:lstStyle/>
        <a:p>
          <a:endParaRPr lang="en-US"/>
        </a:p>
      </dgm:t>
    </dgm:pt>
    <dgm:pt modelId="{DE1E5BF4-9B76-4E48-954E-328166F007BC}" type="sibTrans" cxnId="{A8BAC6FC-46DD-4D80-99BD-B0833DE66DDE}">
      <dgm:prSet/>
      <dgm:spPr/>
      <dgm:t>
        <a:bodyPr/>
        <a:lstStyle/>
        <a:p>
          <a:endParaRPr lang="en-US"/>
        </a:p>
      </dgm:t>
    </dgm:pt>
    <dgm:pt modelId="{872E0BFB-700A-4406-B66E-96D5D08F9A0C}">
      <dgm:prSet phldrT="[Text]"/>
      <dgm:spPr>
        <a:solidFill>
          <a:schemeClr val="bg1">
            <a:lumMod val="85000"/>
          </a:schemeClr>
        </a:solidFill>
        <a:ln>
          <a:noFill/>
        </a:ln>
      </dgm:spPr>
      <dgm:t>
        <a:bodyPr/>
        <a:lstStyle/>
        <a:p>
          <a:endParaRPr lang="en-US" dirty="0"/>
        </a:p>
      </dgm:t>
    </dgm:pt>
    <dgm:pt modelId="{FFB01512-E0AF-4435-8AC2-09BF00D809B6}" type="parTrans" cxnId="{32B8E95C-0F84-4C39-BC53-B8BE359ADDF9}">
      <dgm:prSet/>
      <dgm:spPr/>
      <dgm:t>
        <a:bodyPr/>
        <a:lstStyle/>
        <a:p>
          <a:endParaRPr lang="en-US"/>
        </a:p>
      </dgm:t>
    </dgm:pt>
    <dgm:pt modelId="{2BEB479D-47BC-41ED-916C-B97C8CF8E533}" type="sibTrans" cxnId="{32B8E95C-0F84-4C39-BC53-B8BE359ADDF9}">
      <dgm:prSet/>
      <dgm:spPr/>
      <dgm:t>
        <a:bodyPr/>
        <a:lstStyle/>
        <a:p>
          <a:endParaRPr lang="en-US"/>
        </a:p>
      </dgm:t>
    </dgm:pt>
    <dgm:pt modelId="{028AEE08-E743-4CC1-B837-4D5AD417B398}">
      <dgm:prSet phldrT="[Text]"/>
      <dgm:spPr>
        <a:solidFill>
          <a:srgbClr val="FF6600"/>
        </a:solidFill>
        <a:ln>
          <a:noFill/>
        </a:ln>
      </dgm:spPr>
      <dgm:t>
        <a:bodyPr/>
        <a:lstStyle/>
        <a:p>
          <a:r>
            <a:rPr lang="en-US" dirty="0"/>
            <a:t> </a:t>
          </a:r>
        </a:p>
      </dgm:t>
    </dgm:pt>
    <dgm:pt modelId="{314928C5-79EE-40B9-96A0-26CEC5C7B895}" type="sibTrans" cxnId="{0CE6DEA7-D7BF-43C2-BC2F-549C26301CE8}">
      <dgm:prSet/>
      <dgm:spPr/>
      <dgm:t>
        <a:bodyPr/>
        <a:lstStyle/>
        <a:p>
          <a:endParaRPr lang="en-US"/>
        </a:p>
      </dgm:t>
    </dgm:pt>
    <dgm:pt modelId="{EBFEE2EA-5E9C-4C3A-BF32-D9F9C8BFE319}" type="parTrans" cxnId="{0CE6DEA7-D7BF-43C2-BC2F-549C26301CE8}">
      <dgm:prSet/>
      <dgm:spPr/>
      <dgm:t>
        <a:bodyPr/>
        <a:lstStyle/>
        <a:p>
          <a:endParaRPr lang="en-US"/>
        </a:p>
      </dgm:t>
    </dgm:pt>
    <dgm:pt modelId="{1FEC2866-C2C4-4304-A23D-CD2E0737BB92}" type="pres">
      <dgm:prSet presAssocID="{DF7C9EAD-9C97-4968-8655-C68220040D75}" presName="Name0" presStyleCnt="0">
        <dgm:presLayoutVars>
          <dgm:dir/>
          <dgm:resizeHandles val="exact"/>
        </dgm:presLayoutVars>
      </dgm:prSet>
      <dgm:spPr/>
    </dgm:pt>
    <dgm:pt modelId="{6671DA89-222C-491D-8AB1-1B1E60E3A76C}" type="pres">
      <dgm:prSet presAssocID="{DF7C9EAD-9C97-4968-8655-C68220040D75}" presName="bkgdShp" presStyleLbl="alignAccFollowNode1" presStyleIdx="0" presStyleCnt="1" custScaleY="76404"/>
      <dgm:spPr>
        <a:noFill/>
        <a:ln>
          <a:noFill/>
        </a:ln>
      </dgm:spPr>
    </dgm:pt>
    <dgm:pt modelId="{2A99EF6A-BCA7-4D77-8D02-8D22FD801982}" type="pres">
      <dgm:prSet presAssocID="{DF7C9EAD-9C97-4968-8655-C68220040D75}" presName="linComp" presStyleCnt="0"/>
      <dgm:spPr/>
    </dgm:pt>
    <dgm:pt modelId="{99EF99B8-938B-4368-9DBD-3253355DFCBE}" type="pres">
      <dgm:prSet presAssocID="{0DC38B9B-D812-421A-89C3-295113EA8C46}" presName="compNode" presStyleCnt="0"/>
      <dgm:spPr/>
    </dgm:pt>
    <dgm:pt modelId="{12FFD526-2F3C-4E53-BA68-2660F1AE4D9A}" type="pres">
      <dgm:prSet presAssocID="{0DC38B9B-D812-421A-89C3-295113EA8C46}" presName="node" presStyleLbl="node1" presStyleIdx="0" presStyleCnt="5" custScaleY="114741">
        <dgm:presLayoutVars>
          <dgm:bulletEnabled val="1"/>
        </dgm:presLayoutVars>
      </dgm:prSet>
      <dgm:spPr/>
    </dgm:pt>
    <dgm:pt modelId="{48D3C705-DEAA-4AE3-8153-28E07D292BB8}" type="pres">
      <dgm:prSet presAssocID="{0DC38B9B-D812-421A-89C3-295113EA8C46}" presName="invisiNode" presStyleLbl="node1" presStyleIdx="0" presStyleCnt="5"/>
      <dgm:spPr/>
    </dgm:pt>
    <dgm:pt modelId="{B933A7C3-3203-4363-AB16-A60AC247A0D5}" type="pres">
      <dgm:prSet presAssocID="{0DC38B9B-D812-421A-89C3-295113EA8C46}" presName="imagNode" presStyleLbl="fgImgPlace1" presStyleIdx="0" presStyleCnt="5"/>
      <dgm:spPr>
        <a:solidFill>
          <a:srgbClr val="66CCFF"/>
        </a:solidFill>
        <a:ln>
          <a:noFill/>
        </a:ln>
      </dgm:spPr>
    </dgm:pt>
    <dgm:pt modelId="{0D12A0AE-A803-4E81-B799-36DDFFC25383}" type="pres">
      <dgm:prSet presAssocID="{459714E9-9C61-44E0-8958-EA65163E356B}" presName="sibTrans" presStyleLbl="sibTrans2D1" presStyleIdx="0" presStyleCnt="0"/>
      <dgm:spPr/>
    </dgm:pt>
    <dgm:pt modelId="{FC4F917A-8E0C-4D9E-8D73-AF90F8A5B287}" type="pres">
      <dgm:prSet presAssocID="{D342D160-367D-46C8-A141-AA860494154A}" presName="compNode" presStyleCnt="0"/>
      <dgm:spPr/>
    </dgm:pt>
    <dgm:pt modelId="{ECE9F7A6-E3D2-4787-AFEA-5F912B6A107C}" type="pres">
      <dgm:prSet presAssocID="{D342D160-367D-46C8-A141-AA860494154A}" presName="node" presStyleLbl="node1" presStyleIdx="1" presStyleCnt="5" custScaleY="114741">
        <dgm:presLayoutVars>
          <dgm:bulletEnabled val="1"/>
        </dgm:presLayoutVars>
      </dgm:prSet>
      <dgm:spPr/>
    </dgm:pt>
    <dgm:pt modelId="{6F3DD56A-92A4-49A5-9829-C28B0E9EB98D}" type="pres">
      <dgm:prSet presAssocID="{D342D160-367D-46C8-A141-AA860494154A}" presName="invisiNode" presStyleLbl="node1" presStyleIdx="1" presStyleCnt="5"/>
      <dgm:spPr/>
    </dgm:pt>
    <dgm:pt modelId="{91A9AE54-AABF-489C-B0D8-FF74A42A590C}" type="pres">
      <dgm:prSet presAssocID="{D342D160-367D-46C8-A141-AA860494154A}" presName="imagNode" presStyleLbl="fgImgPlace1" presStyleIdx="1" presStyleCnt="5"/>
      <dgm:spPr>
        <a:solidFill>
          <a:srgbClr val="FFB718"/>
        </a:solidFill>
        <a:ln>
          <a:noFill/>
        </a:ln>
      </dgm:spPr>
    </dgm:pt>
    <dgm:pt modelId="{79381F7C-9F73-4361-A681-ED4931E1D0E5}" type="pres">
      <dgm:prSet presAssocID="{A56B6BCB-3352-4799-B079-6A989F724E39}" presName="sibTrans" presStyleLbl="sibTrans2D1" presStyleIdx="0" presStyleCnt="0"/>
      <dgm:spPr/>
    </dgm:pt>
    <dgm:pt modelId="{0DC79A6B-5A85-4521-B371-C36D92E1FDFE}" type="pres">
      <dgm:prSet presAssocID="{028AEE08-E743-4CC1-B837-4D5AD417B398}" presName="compNode" presStyleCnt="0"/>
      <dgm:spPr/>
    </dgm:pt>
    <dgm:pt modelId="{4274C60F-0A09-4522-A2E1-A27CAD1AF592}" type="pres">
      <dgm:prSet presAssocID="{028AEE08-E743-4CC1-B837-4D5AD417B398}" presName="node" presStyleLbl="node1" presStyleIdx="2" presStyleCnt="5" custScaleY="114741">
        <dgm:presLayoutVars>
          <dgm:bulletEnabled val="1"/>
        </dgm:presLayoutVars>
      </dgm:prSet>
      <dgm:spPr/>
    </dgm:pt>
    <dgm:pt modelId="{8D6F5B9C-F196-49B2-8904-AB061DDAF101}" type="pres">
      <dgm:prSet presAssocID="{028AEE08-E743-4CC1-B837-4D5AD417B398}" presName="invisiNode" presStyleLbl="node1" presStyleIdx="2" presStyleCnt="5"/>
      <dgm:spPr/>
    </dgm:pt>
    <dgm:pt modelId="{6333E988-8271-4CD2-B645-0DEE6C5DA0CC}" type="pres">
      <dgm:prSet presAssocID="{028AEE08-E743-4CC1-B837-4D5AD417B398}" presName="imagNode" presStyleLbl="fgImgPlace1" presStyleIdx="2" presStyleCnt="5"/>
      <dgm:spPr>
        <a:solidFill>
          <a:srgbClr val="FF6600"/>
        </a:solidFill>
        <a:ln>
          <a:noFill/>
        </a:ln>
      </dgm:spPr>
    </dgm:pt>
    <dgm:pt modelId="{CEA61758-EB8D-4198-926B-A4D2AA51426E}" type="pres">
      <dgm:prSet presAssocID="{314928C5-79EE-40B9-96A0-26CEC5C7B895}" presName="sibTrans" presStyleLbl="sibTrans2D1" presStyleIdx="0" presStyleCnt="0"/>
      <dgm:spPr/>
    </dgm:pt>
    <dgm:pt modelId="{583211B9-D3EE-4B26-BE6B-97AF915A582D}" type="pres">
      <dgm:prSet presAssocID="{872E0BFB-700A-4406-B66E-96D5D08F9A0C}" presName="compNode" presStyleCnt="0"/>
      <dgm:spPr/>
    </dgm:pt>
    <dgm:pt modelId="{21CC50FF-3277-4D87-95C9-5E348B1F3543}" type="pres">
      <dgm:prSet presAssocID="{872E0BFB-700A-4406-B66E-96D5D08F9A0C}" presName="node" presStyleLbl="node1" presStyleIdx="3" presStyleCnt="5" custScaleY="114741">
        <dgm:presLayoutVars>
          <dgm:bulletEnabled val="1"/>
        </dgm:presLayoutVars>
      </dgm:prSet>
      <dgm:spPr/>
    </dgm:pt>
    <dgm:pt modelId="{C982AA54-31D8-4321-921C-F0E6A4CB2BF6}" type="pres">
      <dgm:prSet presAssocID="{872E0BFB-700A-4406-B66E-96D5D08F9A0C}" presName="invisiNode" presStyleLbl="node1" presStyleIdx="3" presStyleCnt="5"/>
      <dgm:spPr/>
    </dgm:pt>
    <dgm:pt modelId="{9543CDEC-EFF3-4EDD-B59F-D73AEC7EEE31}" type="pres">
      <dgm:prSet presAssocID="{872E0BFB-700A-4406-B66E-96D5D08F9A0C}" presName="imagNode" presStyleLbl="fgImgPlace1" presStyleIdx="3" presStyleCnt="5"/>
      <dgm:spPr>
        <a:solidFill>
          <a:schemeClr val="bg1">
            <a:lumMod val="85000"/>
          </a:schemeClr>
        </a:solidFill>
        <a:ln>
          <a:noFill/>
        </a:ln>
      </dgm:spPr>
    </dgm:pt>
    <dgm:pt modelId="{3C32170E-E8D1-4156-B3BA-B78148F8DD05}" type="pres">
      <dgm:prSet presAssocID="{2BEB479D-47BC-41ED-916C-B97C8CF8E533}" presName="sibTrans" presStyleLbl="sibTrans2D1" presStyleIdx="0" presStyleCnt="0"/>
      <dgm:spPr/>
    </dgm:pt>
    <dgm:pt modelId="{59A0D9A3-2B52-4D95-A9B2-8C776624E3A2}" type="pres">
      <dgm:prSet presAssocID="{B3B5638A-C1A0-44C8-A7A5-C0EAE81189DD}" presName="compNode" presStyleCnt="0"/>
      <dgm:spPr/>
    </dgm:pt>
    <dgm:pt modelId="{A09B156A-2AB1-414D-B8F0-A8FF390C907F}" type="pres">
      <dgm:prSet presAssocID="{B3B5638A-C1A0-44C8-A7A5-C0EAE81189DD}" presName="node" presStyleLbl="node1" presStyleIdx="4" presStyleCnt="5" custScaleY="114741">
        <dgm:presLayoutVars>
          <dgm:bulletEnabled val="1"/>
        </dgm:presLayoutVars>
      </dgm:prSet>
      <dgm:spPr/>
    </dgm:pt>
    <dgm:pt modelId="{89F9D0FC-2933-42CC-BF3C-4BD5337DB6CF}" type="pres">
      <dgm:prSet presAssocID="{B3B5638A-C1A0-44C8-A7A5-C0EAE81189DD}" presName="invisiNode" presStyleLbl="node1" presStyleIdx="4" presStyleCnt="5"/>
      <dgm:spPr/>
    </dgm:pt>
    <dgm:pt modelId="{6598FAB2-B202-4828-BDFB-E7C6BA32130A}" type="pres">
      <dgm:prSet presAssocID="{B3B5638A-C1A0-44C8-A7A5-C0EAE81189DD}" presName="imagNode" presStyleLbl="fgImgPlace1" presStyleIdx="4" presStyleCnt="5"/>
      <dgm:spPr>
        <a:solidFill>
          <a:srgbClr val="92D050"/>
        </a:solidFill>
        <a:ln>
          <a:noFill/>
        </a:ln>
      </dgm:spPr>
    </dgm:pt>
  </dgm:ptLst>
  <dgm:cxnLst>
    <dgm:cxn modelId="{F6E69D19-8EA2-4775-A25C-2A5F36B06A3E}" type="presOf" srcId="{028AEE08-E743-4CC1-B837-4D5AD417B398}" destId="{4274C60F-0A09-4522-A2E1-A27CAD1AF592}" srcOrd="0" destOrd="0" presId="urn:microsoft.com/office/officeart/2005/8/layout/pList2"/>
    <dgm:cxn modelId="{32B8E95C-0F84-4C39-BC53-B8BE359ADDF9}" srcId="{DF7C9EAD-9C97-4968-8655-C68220040D75}" destId="{872E0BFB-700A-4406-B66E-96D5D08F9A0C}" srcOrd="3" destOrd="0" parTransId="{FFB01512-E0AF-4435-8AC2-09BF00D809B6}" sibTransId="{2BEB479D-47BC-41ED-916C-B97C8CF8E533}"/>
    <dgm:cxn modelId="{FAD9AD5D-6927-448F-B256-4F8C51B1EE6F}" type="presOf" srcId="{B3B5638A-C1A0-44C8-A7A5-C0EAE81189DD}" destId="{A09B156A-2AB1-414D-B8F0-A8FF390C907F}" srcOrd="0" destOrd="0" presId="urn:microsoft.com/office/officeart/2005/8/layout/pList2"/>
    <dgm:cxn modelId="{D8E57561-0935-4B0C-ACB7-AF7A81073338}" type="presOf" srcId="{DF7C9EAD-9C97-4968-8655-C68220040D75}" destId="{1FEC2866-C2C4-4304-A23D-CD2E0737BB92}" srcOrd="0" destOrd="0" presId="urn:microsoft.com/office/officeart/2005/8/layout/pList2"/>
    <dgm:cxn modelId="{86812859-C32F-4662-88A0-889C34E80B47}" type="presOf" srcId="{D342D160-367D-46C8-A141-AA860494154A}" destId="{ECE9F7A6-E3D2-4787-AFEA-5F912B6A107C}" srcOrd="0" destOrd="0" presId="urn:microsoft.com/office/officeart/2005/8/layout/pList2"/>
    <dgm:cxn modelId="{22281B83-11AF-4EEB-90AB-63CC8B9CAAFA}" srcId="{DF7C9EAD-9C97-4968-8655-C68220040D75}" destId="{D342D160-367D-46C8-A141-AA860494154A}" srcOrd="1" destOrd="0" parTransId="{622B1242-2587-443C-9772-98406A70C7B9}" sibTransId="{A56B6BCB-3352-4799-B079-6A989F724E39}"/>
    <dgm:cxn modelId="{310A3088-51B8-40CC-9BB0-1E2BA85865DE}" srcId="{DF7C9EAD-9C97-4968-8655-C68220040D75}" destId="{0DC38B9B-D812-421A-89C3-295113EA8C46}" srcOrd="0" destOrd="0" parTransId="{30A18FB8-D0CD-4004-BBEB-53E4EA7F1920}" sibTransId="{459714E9-9C61-44E0-8958-EA65163E356B}"/>
    <dgm:cxn modelId="{0CE6DEA7-D7BF-43C2-BC2F-549C26301CE8}" srcId="{DF7C9EAD-9C97-4968-8655-C68220040D75}" destId="{028AEE08-E743-4CC1-B837-4D5AD417B398}" srcOrd="2" destOrd="0" parTransId="{EBFEE2EA-5E9C-4C3A-BF32-D9F9C8BFE319}" sibTransId="{314928C5-79EE-40B9-96A0-26CEC5C7B895}"/>
    <dgm:cxn modelId="{51C819AA-C7D2-4C1E-9BE6-A0A653E84826}" type="presOf" srcId="{872E0BFB-700A-4406-B66E-96D5D08F9A0C}" destId="{21CC50FF-3277-4D87-95C9-5E348B1F3543}" srcOrd="0" destOrd="0" presId="urn:microsoft.com/office/officeart/2005/8/layout/pList2"/>
    <dgm:cxn modelId="{7218A3AF-422B-47D9-9CE0-30E9CEB59950}" type="presOf" srcId="{0DC38B9B-D812-421A-89C3-295113EA8C46}" destId="{12FFD526-2F3C-4E53-BA68-2660F1AE4D9A}" srcOrd="0" destOrd="0" presId="urn:microsoft.com/office/officeart/2005/8/layout/pList2"/>
    <dgm:cxn modelId="{B6CE4FC7-7FFD-4094-8C54-1A9124926252}" type="presOf" srcId="{314928C5-79EE-40B9-96A0-26CEC5C7B895}" destId="{CEA61758-EB8D-4198-926B-A4D2AA51426E}" srcOrd="0" destOrd="0" presId="urn:microsoft.com/office/officeart/2005/8/layout/pList2"/>
    <dgm:cxn modelId="{399C2FD8-F41E-40CD-8BAC-8BF091830AD4}" type="presOf" srcId="{2BEB479D-47BC-41ED-916C-B97C8CF8E533}" destId="{3C32170E-E8D1-4156-B3BA-B78148F8DD05}" srcOrd="0" destOrd="0" presId="urn:microsoft.com/office/officeart/2005/8/layout/pList2"/>
    <dgm:cxn modelId="{A0D75AF0-98E2-4645-B9AF-E3E0F4F7A18E}" type="presOf" srcId="{459714E9-9C61-44E0-8958-EA65163E356B}" destId="{0D12A0AE-A803-4E81-B799-36DDFFC25383}" srcOrd="0" destOrd="0" presId="urn:microsoft.com/office/officeart/2005/8/layout/pList2"/>
    <dgm:cxn modelId="{5EBD4AF9-0119-4282-BAB8-70A28D313948}" type="presOf" srcId="{A56B6BCB-3352-4799-B079-6A989F724E39}" destId="{79381F7C-9F73-4361-A681-ED4931E1D0E5}" srcOrd="0" destOrd="0" presId="urn:microsoft.com/office/officeart/2005/8/layout/pList2"/>
    <dgm:cxn modelId="{A8BAC6FC-46DD-4D80-99BD-B0833DE66DDE}" srcId="{DF7C9EAD-9C97-4968-8655-C68220040D75}" destId="{B3B5638A-C1A0-44C8-A7A5-C0EAE81189DD}" srcOrd="4" destOrd="0" parTransId="{07BD9723-8EEC-487A-AA06-820B03E4C55A}" sibTransId="{DE1E5BF4-9B76-4E48-954E-328166F007BC}"/>
    <dgm:cxn modelId="{2335DB44-7018-4BB4-ACE1-2FC4953D590B}" type="presParOf" srcId="{1FEC2866-C2C4-4304-A23D-CD2E0737BB92}" destId="{6671DA89-222C-491D-8AB1-1B1E60E3A76C}" srcOrd="0" destOrd="0" presId="urn:microsoft.com/office/officeart/2005/8/layout/pList2"/>
    <dgm:cxn modelId="{47604CA5-CAC2-4DA2-B9C3-A1DCF5D928B0}" type="presParOf" srcId="{1FEC2866-C2C4-4304-A23D-CD2E0737BB92}" destId="{2A99EF6A-BCA7-4D77-8D02-8D22FD801982}" srcOrd="1" destOrd="0" presId="urn:microsoft.com/office/officeart/2005/8/layout/pList2"/>
    <dgm:cxn modelId="{8E975142-15F4-4FE9-9BE4-CF5E1B6FF9FA}" type="presParOf" srcId="{2A99EF6A-BCA7-4D77-8D02-8D22FD801982}" destId="{99EF99B8-938B-4368-9DBD-3253355DFCBE}" srcOrd="0" destOrd="0" presId="urn:microsoft.com/office/officeart/2005/8/layout/pList2"/>
    <dgm:cxn modelId="{BDB2A602-2D86-46A1-A1B4-6FC551B6A8E8}" type="presParOf" srcId="{99EF99B8-938B-4368-9DBD-3253355DFCBE}" destId="{12FFD526-2F3C-4E53-BA68-2660F1AE4D9A}" srcOrd="0" destOrd="0" presId="urn:microsoft.com/office/officeart/2005/8/layout/pList2"/>
    <dgm:cxn modelId="{C028ED91-0E45-49A0-85ED-391486F36EAC}" type="presParOf" srcId="{99EF99B8-938B-4368-9DBD-3253355DFCBE}" destId="{48D3C705-DEAA-4AE3-8153-28E07D292BB8}" srcOrd="1" destOrd="0" presId="urn:microsoft.com/office/officeart/2005/8/layout/pList2"/>
    <dgm:cxn modelId="{E400D942-102F-4FE6-A473-C47408C8C336}" type="presParOf" srcId="{99EF99B8-938B-4368-9DBD-3253355DFCBE}" destId="{B933A7C3-3203-4363-AB16-A60AC247A0D5}" srcOrd="2" destOrd="0" presId="urn:microsoft.com/office/officeart/2005/8/layout/pList2"/>
    <dgm:cxn modelId="{9FB97767-F8E1-4430-9498-0F7532541844}" type="presParOf" srcId="{2A99EF6A-BCA7-4D77-8D02-8D22FD801982}" destId="{0D12A0AE-A803-4E81-B799-36DDFFC25383}" srcOrd="1" destOrd="0" presId="urn:microsoft.com/office/officeart/2005/8/layout/pList2"/>
    <dgm:cxn modelId="{885DC219-13F4-44AF-8CA4-A6A3671E5142}" type="presParOf" srcId="{2A99EF6A-BCA7-4D77-8D02-8D22FD801982}" destId="{FC4F917A-8E0C-4D9E-8D73-AF90F8A5B287}" srcOrd="2" destOrd="0" presId="urn:microsoft.com/office/officeart/2005/8/layout/pList2"/>
    <dgm:cxn modelId="{B56596E5-39B9-4A5B-AE87-7065C414F052}" type="presParOf" srcId="{FC4F917A-8E0C-4D9E-8D73-AF90F8A5B287}" destId="{ECE9F7A6-E3D2-4787-AFEA-5F912B6A107C}" srcOrd="0" destOrd="0" presId="urn:microsoft.com/office/officeart/2005/8/layout/pList2"/>
    <dgm:cxn modelId="{9B5969B0-4FC9-4D9A-94F2-3C52AB587554}" type="presParOf" srcId="{FC4F917A-8E0C-4D9E-8D73-AF90F8A5B287}" destId="{6F3DD56A-92A4-49A5-9829-C28B0E9EB98D}" srcOrd="1" destOrd="0" presId="urn:microsoft.com/office/officeart/2005/8/layout/pList2"/>
    <dgm:cxn modelId="{A18DA6AE-D727-4514-9445-230963F44508}" type="presParOf" srcId="{FC4F917A-8E0C-4D9E-8D73-AF90F8A5B287}" destId="{91A9AE54-AABF-489C-B0D8-FF74A42A590C}" srcOrd="2" destOrd="0" presId="urn:microsoft.com/office/officeart/2005/8/layout/pList2"/>
    <dgm:cxn modelId="{05636787-8AF4-489B-BD21-C19C945AFC49}" type="presParOf" srcId="{2A99EF6A-BCA7-4D77-8D02-8D22FD801982}" destId="{79381F7C-9F73-4361-A681-ED4931E1D0E5}" srcOrd="3" destOrd="0" presId="urn:microsoft.com/office/officeart/2005/8/layout/pList2"/>
    <dgm:cxn modelId="{EBACB0E6-4178-4517-A38D-B2FC72752969}" type="presParOf" srcId="{2A99EF6A-BCA7-4D77-8D02-8D22FD801982}" destId="{0DC79A6B-5A85-4521-B371-C36D92E1FDFE}" srcOrd="4" destOrd="0" presId="urn:microsoft.com/office/officeart/2005/8/layout/pList2"/>
    <dgm:cxn modelId="{6AF5FE31-CCB5-45F3-81C0-8CB83E16DD21}" type="presParOf" srcId="{0DC79A6B-5A85-4521-B371-C36D92E1FDFE}" destId="{4274C60F-0A09-4522-A2E1-A27CAD1AF592}" srcOrd="0" destOrd="0" presId="urn:microsoft.com/office/officeart/2005/8/layout/pList2"/>
    <dgm:cxn modelId="{81FA7013-B1D2-4ECF-91F0-35B6DAE54E5A}" type="presParOf" srcId="{0DC79A6B-5A85-4521-B371-C36D92E1FDFE}" destId="{8D6F5B9C-F196-49B2-8904-AB061DDAF101}" srcOrd="1" destOrd="0" presId="urn:microsoft.com/office/officeart/2005/8/layout/pList2"/>
    <dgm:cxn modelId="{B81EC667-7BE9-4F0F-A421-1AD0CE9B3472}" type="presParOf" srcId="{0DC79A6B-5A85-4521-B371-C36D92E1FDFE}" destId="{6333E988-8271-4CD2-B645-0DEE6C5DA0CC}" srcOrd="2" destOrd="0" presId="urn:microsoft.com/office/officeart/2005/8/layout/pList2"/>
    <dgm:cxn modelId="{E960F377-9723-408F-BD14-0FA5EBEC26EC}" type="presParOf" srcId="{2A99EF6A-BCA7-4D77-8D02-8D22FD801982}" destId="{CEA61758-EB8D-4198-926B-A4D2AA51426E}" srcOrd="5" destOrd="0" presId="urn:microsoft.com/office/officeart/2005/8/layout/pList2"/>
    <dgm:cxn modelId="{5AF22781-CD0B-4257-BE73-47BCD43187CB}" type="presParOf" srcId="{2A99EF6A-BCA7-4D77-8D02-8D22FD801982}" destId="{583211B9-D3EE-4B26-BE6B-97AF915A582D}" srcOrd="6" destOrd="0" presId="urn:microsoft.com/office/officeart/2005/8/layout/pList2"/>
    <dgm:cxn modelId="{969F6DF7-3139-45EB-A78A-61DA5137B5CB}" type="presParOf" srcId="{583211B9-D3EE-4B26-BE6B-97AF915A582D}" destId="{21CC50FF-3277-4D87-95C9-5E348B1F3543}" srcOrd="0" destOrd="0" presId="urn:microsoft.com/office/officeart/2005/8/layout/pList2"/>
    <dgm:cxn modelId="{39A9A49E-39A3-4DAA-90B9-4B097F61AFA3}" type="presParOf" srcId="{583211B9-D3EE-4B26-BE6B-97AF915A582D}" destId="{C982AA54-31D8-4321-921C-F0E6A4CB2BF6}" srcOrd="1" destOrd="0" presId="urn:microsoft.com/office/officeart/2005/8/layout/pList2"/>
    <dgm:cxn modelId="{297E39BA-B949-4582-B1DE-6364C99A0565}" type="presParOf" srcId="{583211B9-D3EE-4B26-BE6B-97AF915A582D}" destId="{9543CDEC-EFF3-4EDD-B59F-D73AEC7EEE31}" srcOrd="2" destOrd="0" presId="urn:microsoft.com/office/officeart/2005/8/layout/pList2"/>
    <dgm:cxn modelId="{8C50E934-EC73-4236-A1BD-A04A89C11DF3}" type="presParOf" srcId="{2A99EF6A-BCA7-4D77-8D02-8D22FD801982}" destId="{3C32170E-E8D1-4156-B3BA-B78148F8DD05}" srcOrd="7" destOrd="0" presId="urn:microsoft.com/office/officeart/2005/8/layout/pList2"/>
    <dgm:cxn modelId="{0719929C-AF2E-42E2-905D-DE1D676A00F6}" type="presParOf" srcId="{2A99EF6A-BCA7-4D77-8D02-8D22FD801982}" destId="{59A0D9A3-2B52-4D95-A9B2-8C776624E3A2}" srcOrd="8" destOrd="0" presId="urn:microsoft.com/office/officeart/2005/8/layout/pList2"/>
    <dgm:cxn modelId="{4F61C9B1-6DC1-4926-9070-E9455109D3DC}" type="presParOf" srcId="{59A0D9A3-2B52-4D95-A9B2-8C776624E3A2}" destId="{A09B156A-2AB1-414D-B8F0-A8FF390C907F}" srcOrd="0" destOrd="0" presId="urn:microsoft.com/office/officeart/2005/8/layout/pList2"/>
    <dgm:cxn modelId="{7FCC0F3E-7754-4711-B1A8-BC501FF0628F}" type="presParOf" srcId="{59A0D9A3-2B52-4D95-A9B2-8C776624E3A2}" destId="{89F9D0FC-2933-42CC-BF3C-4BD5337DB6CF}" srcOrd="1" destOrd="0" presId="urn:microsoft.com/office/officeart/2005/8/layout/pList2"/>
    <dgm:cxn modelId="{3003A3C9-21A9-4539-BEDE-7BD94D9E0745}" type="presParOf" srcId="{59A0D9A3-2B52-4D95-A9B2-8C776624E3A2}" destId="{6598FAB2-B202-4828-BDFB-E7C6BA32130A}"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1DA89-222C-491D-8AB1-1B1E60E3A76C}">
      <dsp:nvSpPr>
        <dsp:cNvPr id="0" name=""/>
        <dsp:cNvSpPr/>
      </dsp:nvSpPr>
      <dsp:spPr>
        <a:xfrm>
          <a:off x="0" y="224215"/>
          <a:ext cx="10392228" cy="1452024"/>
        </a:xfrm>
        <a:prstGeom prst="roundRect">
          <a:avLst>
            <a:gd name="adj" fmla="val 10000"/>
          </a:avLst>
        </a:prstGeom>
        <a:noFill/>
        <a:ln w="34925" cap="flat" cmpd="sng" algn="in">
          <a:noFill/>
          <a:prstDash val="solid"/>
        </a:ln>
        <a:effectLst/>
      </dsp:spPr>
      <dsp:style>
        <a:lnRef idx="2">
          <a:scrgbClr r="0" g="0" b="0"/>
        </a:lnRef>
        <a:fillRef idx="1">
          <a:scrgbClr r="0" g="0" b="0"/>
        </a:fillRef>
        <a:effectRef idx="0">
          <a:scrgbClr r="0" g="0" b="0"/>
        </a:effectRef>
        <a:fontRef idx="minor"/>
      </dsp:style>
    </dsp:sp>
    <dsp:sp modelId="{B933A7C3-3203-4363-AB16-A60AC247A0D5}">
      <dsp:nvSpPr>
        <dsp:cNvPr id="0" name=""/>
        <dsp:cNvSpPr/>
      </dsp:nvSpPr>
      <dsp:spPr>
        <a:xfrm>
          <a:off x="315105" y="167793"/>
          <a:ext cx="1807780" cy="1393667"/>
        </a:xfrm>
        <a:prstGeom prst="roundRect">
          <a:avLst>
            <a:gd name="adj" fmla="val 1000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dsp:style>
    </dsp:sp>
    <dsp:sp modelId="{12FFD526-2F3C-4E53-BA68-2660F1AE4D9A}">
      <dsp:nvSpPr>
        <dsp:cNvPr id="0" name=""/>
        <dsp:cNvSpPr/>
      </dsp:nvSpPr>
      <dsp:spPr>
        <a:xfrm rot="10800000">
          <a:off x="315105" y="1643655"/>
          <a:ext cx="1807780" cy="2665180"/>
        </a:xfrm>
        <a:prstGeom prst="round2SameRect">
          <a:avLst>
            <a:gd name="adj1" fmla="val 10500"/>
            <a:gd name="adj2" fmla="val 0"/>
          </a:avLst>
        </a:prstGeom>
        <a:solidFill>
          <a:srgbClr val="66CCFF"/>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370700" y="1643655"/>
        <a:ext cx="1696590" cy="2609585"/>
      </dsp:txXfrm>
    </dsp:sp>
    <dsp:sp modelId="{91A9AE54-AABF-489C-B0D8-FF74A42A590C}">
      <dsp:nvSpPr>
        <dsp:cNvPr id="0" name=""/>
        <dsp:cNvSpPr/>
      </dsp:nvSpPr>
      <dsp:spPr>
        <a:xfrm>
          <a:off x="2303664" y="167793"/>
          <a:ext cx="1807780" cy="1393667"/>
        </a:xfrm>
        <a:prstGeom prst="roundRect">
          <a:avLst>
            <a:gd name="adj" fmla="val 1000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dsp:style>
    </dsp:sp>
    <dsp:sp modelId="{ECE9F7A6-E3D2-4787-AFEA-5F912B6A107C}">
      <dsp:nvSpPr>
        <dsp:cNvPr id="0" name=""/>
        <dsp:cNvSpPr/>
      </dsp:nvSpPr>
      <dsp:spPr>
        <a:xfrm rot="10800000">
          <a:off x="2303664" y="1643655"/>
          <a:ext cx="1807780" cy="2665180"/>
        </a:xfrm>
        <a:prstGeom prst="round2SameRect">
          <a:avLst>
            <a:gd name="adj1" fmla="val 10500"/>
            <a:gd name="adj2" fmla="val 0"/>
          </a:avLst>
        </a:prstGeom>
        <a:solidFill>
          <a:srgbClr val="FFB718"/>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2359259" y="1643655"/>
        <a:ext cx="1696590" cy="2609585"/>
      </dsp:txXfrm>
    </dsp:sp>
    <dsp:sp modelId="{6333E988-8271-4CD2-B645-0DEE6C5DA0CC}">
      <dsp:nvSpPr>
        <dsp:cNvPr id="0" name=""/>
        <dsp:cNvSpPr/>
      </dsp:nvSpPr>
      <dsp:spPr>
        <a:xfrm>
          <a:off x="4292223" y="167793"/>
          <a:ext cx="1807780" cy="1393667"/>
        </a:xfrm>
        <a:prstGeom prst="roundRect">
          <a:avLst>
            <a:gd name="adj" fmla="val 1000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dsp:style>
    </dsp:sp>
    <dsp:sp modelId="{4274C60F-0A09-4522-A2E1-A27CAD1AF592}">
      <dsp:nvSpPr>
        <dsp:cNvPr id="0" name=""/>
        <dsp:cNvSpPr/>
      </dsp:nvSpPr>
      <dsp:spPr>
        <a:xfrm rot="10800000">
          <a:off x="4292223" y="1643655"/>
          <a:ext cx="1807780" cy="2665180"/>
        </a:xfrm>
        <a:prstGeom prst="round2SameRect">
          <a:avLst>
            <a:gd name="adj1" fmla="val 10500"/>
            <a:gd name="adj2" fmla="val 0"/>
          </a:avLst>
        </a:prstGeom>
        <a:solidFill>
          <a:srgbClr val="FF660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r>
            <a:rPr lang="en-US" sz="6500" kern="1200" dirty="0"/>
            <a:t> </a:t>
          </a:r>
        </a:p>
      </dsp:txBody>
      <dsp:txXfrm rot="10800000">
        <a:off x="4347818" y="1643655"/>
        <a:ext cx="1696590" cy="2609585"/>
      </dsp:txXfrm>
    </dsp:sp>
    <dsp:sp modelId="{9543CDEC-EFF3-4EDD-B59F-D73AEC7EEE31}">
      <dsp:nvSpPr>
        <dsp:cNvPr id="0" name=""/>
        <dsp:cNvSpPr/>
      </dsp:nvSpPr>
      <dsp:spPr>
        <a:xfrm>
          <a:off x="6280782" y="167793"/>
          <a:ext cx="1807780" cy="1393667"/>
        </a:xfrm>
        <a:prstGeom prst="roundRect">
          <a:avLst>
            <a:gd name="adj" fmla="val 1000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dsp:style>
    </dsp:sp>
    <dsp:sp modelId="{21CC50FF-3277-4D87-95C9-5E348B1F3543}">
      <dsp:nvSpPr>
        <dsp:cNvPr id="0" name=""/>
        <dsp:cNvSpPr/>
      </dsp:nvSpPr>
      <dsp:spPr>
        <a:xfrm rot="10800000">
          <a:off x="6280782" y="1643655"/>
          <a:ext cx="1807780" cy="2665180"/>
        </a:xfrm>
        <a:prstGeom prst="round2SameRect">
          <a:avLst>
            <a:gd name="adj1" fmla="val 10500"/>
            <a:gd name="adj2" fmla="val 0"/>
          </a:avLst>
        </a:prstGeom>
        <a:solidFill>
          <a:schemeClr val="bg1">
            <a:lumMod val="85000"/>
          </a:schemeClr>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6336377" y="1643655"/>
        <a:ext cx="1696590" cy="2609585"/>
      </dsp:txXfrm>
    </dsp:sp>
    <dsp:sp modelId="{6598FAB2-B202-4828-BDFB-E7C6BA32130A}">
      <dsp:nvSpPr>
        <dsp:cNvPr id="0" name=""/>
        <dsp:cNvSpPr/>
      </dsp:nvSpPr>
      <dsp:spPr>
        <a:xfrm>
          <a:off x="8269341" y="167793"/>
          <a:ext cx="1807780" cy="1393667"/>
        </a:xfrm>
        <a:prstGeom prst="roundRect">
          <a:avLst>
            <a:gd name="adj" fmla="val 1000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dsp:style>
    </dsp:sp>
    <dsp:sp modelId="{A09B156A-2AB1-414D-B8F0-A8FF390C907F}">
      <dsp:nvSpPr>
        <dsp:cNvPr id="0" name=""/>
        <dsp:cNvSpPr/>
      </dsp:nvSpPr>
      <dsp:spPr>
        <a:xfrm rot="10800000">
          <a:off x="8269341" y="1643655"/>
          <a:ext cx="1807780" cy="2665180"/>
        </a:xfrm>
        <a:prstGeom prst="round2SameRect">
          <a:avLst>
            <a:gd name="adj1" fmla="val 10500"/>
            <a:gd name="adj2" fmla="val 0"/>
          </a:avLst>
        </a:prstGeom>
        <a:solidFill>
          <a:srgbClr val="92D050"/>
        </a:solidFill>
        <a:ln w="34925" cap="flat" cmpd="sng" algn="in">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2280" tIns="462280" rIns="462280" bIns="462280" numCol="1" spcCol="1270" anchor="t" anchorCtr="0">
          <a:noAutofit/>
        </a:bodyPr>
        <a:lstStyle/>
        <a:p>
          <a:pPr marL="0" lvl="0" indent="0" algn="ctr" defTabSz="2889250">
            <a:lnSpc>
              <a:spcPct val="90000"/>
            </a:lnSpc>
            <a:spcBef>
              <a:spcPct val="0"/>
            </a:spcBef>
            <a:spcAft>
              <a:spcPct val="35000"/>
            </a:spcAft>
            <a:buNone/>
          </a:pPr>
          <a:endParaRPr lang="en-US" sz="6500" kern="1200" dirty="0"/>
        </a:p>
      </dsp:txBody>
      <dsp:txXfrm rot="10800000">
        <a:off x="8324936" y="1643655"/>
        <a:ext cx="1696590" cy="2609585"/>
      </dsp:txXfrm>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AA27BF-40D8-4284-BF34-666116CC5DEF}" type="datetimeFigureOut">
              <a:rPr lang="en-US" smtClean="0"/>
              <a:t>8/4/2025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9BE39A7-69A0-4264-B749-9BD50310F95D}" type="slidenum">
              <a:rPr lang="en-US" smtClean="0"/>
              <a:t>‹#›</a:t>
            </a:fld>
            <a:endParaRPr lang="en-US" dirty="0"/>
          </a:p>
        </p:txBody>
      </p:sp>
    </p:spTree>
    <p:extLst>
      <p:ext uri="{BB962C8B-B14F-4D97-AF65-F5344CB8AC3E}">
        <p14:creationId xmlns:p14="http://schemas.microsoft.com/office/powerpoint/2010/main" val="3069497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7C9FDC-E7F2-441A-B012-344DA0C1245D}" type="datetimeFigureOut">
              <a:rPr lang="en-US" smtClean="0"/>
              <a:t>8/4/2025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33E335-59E1-41A2-A51C-7706F0E40D26}" type="slidenum">
              <a:rPr lang="en-US" smtClean="0"/>
              <a:t>‹#›</a:t>
            </a:fld>
            <a:endParaRPr lang="en-US" dirty="0"/>
          </a:p>
        </p:txBody>
      </p:sp>
    </p:spTree>
    <p:extLst>
      <p:ext uri="{BB962C8B-B14F-4D97-AF65-F5344CB8AC3E}">
        <p14:creationId xmlns:p14="http://schemas.microsoft.com/office/powerpoint/2010/main" val="2175875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2</a:t>
            </a:fld>
            <a:endParaRPr lang="en-US" dirty="0"/>
          </a:p>
        </p:txBody>
      </p:sp>
    </p:spTree>
    <p:extLst>
      <p:ext uri="{BB962C8B-B14F-4D97-AF65-F5344CB8AC3E}">
        <p14:creationId xmlns:p14="http://schemas.microsoft.com/office/powerpoint/2010/main" val="649807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15" name="Google Shape;115;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366634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EF7CAE-FCB6-41C1-AF80-2469D955A045}" type="slidenum">
              <a:rPr lang="en-US" smtClean="0"/>
              <a:t>6</a:t>
            </a:fld>
            <a:endParaRPr lang="en-US" dirty="0"/>
          </a:p>
        </p:txBody>
      </p:sp>
    </p:spTree>
    <p:extLst>
      <p:ext uri="{BB962C8B-B14F-4D97-AF65-F5344CB8AC3E}">
        <p14:creationId xmlns:p14="http://schemas.microsoft.com/office/powerpoint/2010/main" val="323397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David</a:t>
            </a:r>
            <a:endParaRPr/>
          </a:p>
        </p:txBody>
      </p:sp>
      <p:sp>
        <p:nvSpPr>
          <p:cNvPr id="272" name="Google Shape;27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033E335-59E1-41A2-A51C-7706F0E40D26}" type="slidenum">
              <a:rPr lang="en-US" smtClean="0"/>
              <a:t>18</a:t>
            </a:fld>
            <a:endParaRPr lang="en-US" dirty="0"/>
          </a:p>
        </p:txBody>
      </p:sp>
    </p:spTree>
    <p:extLst>
      <p:ext uri="{BB962C8B-B14F-4D97-AF65-F5344CB8AC3E}">
        <p14:creationId xmlns:p14="http://schemas.microsoft.com/office/powerpoint/2010/main" val="2516914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1" name="Google Shape;321;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22" name="Google Shape;322;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35</a:t>
            </a:fld>
            <a:endParaRPr dirty="0"/>
          </a:p>
        </p:txBody>
      </p:sp>
    </p:spTree>
    <p:extLst>
      <p:ext uri="{BB962C8B-B14F-4D97-AF65-F5344CB8AC3E}">
        <p14:creationId xmlns:p14="http://schemas.microsoft.com/office/powerpoint/2010/main" val="364254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45" name="Google Shape;345;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dirty="0"/>
          </a:p>
        </p:txBody>
      </p:sp>
    </p:spTree>
    <p:extLst>
      <p:ext uri="{BB962C8B-B14F-4D97-AF65-F5344CB8AC3E}">
        <p14:creationId xmlns:p14="http://schemas.microsoft.com/office/powerpoint/2010/main" val="21169400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Layout" Target="../diagrams/layout1.xml"/><Relationship Id="rId7" Type="http://schemas.openxmlformats.org/officeDocument/2006/relationships/image" Target="../media/image4.png"/><Relationship Id="rId12" Type="http://schemas.openxmlformats.org/officeDocument/2006/relationships/image" Target="../media/image3.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11" Type="http://schemas.openxmlformats.org/officeDocument/2006/relationships/image" Target="../media/image8.png"/><Relationship Id="rId5" Type="http://schemas.openxmlformats.org/officeDocument/2006/relationships/diagramColors" Target="../diagrams/colors1.xml"/><Relationship Id="rId10" Type="http://schemas.openxmlformats.org/officeDocument/2006/relationships/image" Target="../media/image7.png"/><Relationship Id="rId4" Type="http://schemas.openxmlformats.org/officeDocument/2006/relationships/diagramQuickStyle" Target="../diagrams/quickStyle1.xml"/><Relationship Id="rId9"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ctrTitle"/>
          </p:nvPr>
        </p:nvSpPr>
        <p:spPr>
          <a:xfrm>
            <a:off x="1915128" y="1788454"/>
            <a:ext cx="8361229" cy="2098226"/>
          </a:xfrm>
          <a:prstGeom prst="rect">
            <a:avLst/>
          </a:prstGeom>
        </p:spPr>
        <p:txBody>
          <a:bodyPr anchor="b">
            <a:noAutofit/>
          </a:bodyPr>
          <a:lstStyle>
            <a:lvl1pPr algn="ctr">
              <a:defRPr sz="7200" cap="all" baseline="0">
                <a:solidFill>
                  <a:srgbClr val="101D49"/>
                </a:solidFill>
              </a:defRPr>
            </a:lvl1pPr>
          </a:lstStyle>
          <a:p>
            <a:r>
              <a:rPr lang="en-US" dirty="0"/>
              <a:t>Click to edit Master title style</a:t>
            </a:r>
          </a:p>
        </p:txBody>
      </p:sp>
      <p:sp>
        <p:nvSpPr>
          <p:cNvPr id="3" name="Subtitle 2"/>
          <p:cNvSpPr>
            <a:spLocks noGrp="1"/>
          </p:cNvSpPr>
          <p:nvPr>
            <p:ph type="subTitle" idx="1"/>
          </p:nvPr>
        </p:nvSpPr>
        <p:spPr>
          <a:xfrm>
            <a:off x="2679909" y="3956283"/>
            <a:ext cx="6831673" cy="1086237"/>
          </a:xfrm>
        </p:spPr>
        <p:txBody>
          <a:bodyPr>
            <a:normAutofit/>
          </a:bodyPr>
          <a:lstStyle>
            <a:lvl1pPr marL="0" indent="0" algn="ctr">
              <a:lnSpc>
                <a:spcPct val="112000"/>
              </a:lnSpc>
              <a:spcBef>
                <a:spcPts val="0"/>
              </a:spcBef>
              <a:spcAft>
                <a:spcPts val="0"/>
              </a:spcAft>
              <a:buNone/>
              <a:defRPr sz="2300" b="1">
                <a:solidFill>
                  <a:srgbClr val="FFB718"/>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9" y="6453386"/>
            <a:ext cx="1607944" cy="404614"/>
          </a:xfrm>
        </p:spPr>
        <p:txBody>
          <a:bodyPr/>
          <a:lstStyle>
            <a:lvl1pPr>
              <a:defRPr baseline="0">
                <a:solidFill>
                  <a:schemeClr val="bg1"/>
                </a:solidFill>
              </a:defRPr>
            </a:lvl1pPr>
          </a:lstStyle>
          <a:p>
            <a:fld id="{52C61527-A03E-4679-86A1-0D1184037993}" type="datetimeFigureOut">
              <a:rPr lang="en-US" smtClean="0"/>
              <a:pPr/>
              <a:t>8/4/2025</a:t>
            </a:fld>
            <a:endParaRPr lang="en-US" dirty="0"/>
          </a:p>
        </p:txBody>
      </p:sp>
      <p:sp>
        <p:nvSpPr>
          <p:cNvPr id="5" name="Footer Placeholder 4"/>
          <p:cNvSpPr>
            <a:spLocks noGrp="1"/>
          </p:cNvSpPr>
          <p:nvPr>
            <p:ph type="ftr" sz="quarter" idx="11"/>
          </p:nvPr>
        </p:nvSpPr>
        <p:spPr>
          <a:xfrm>
            <a:off x="2584057" y="6453386"/>
            <a:ext cx="7023377" cy="404614"/>
          </a:xfrm>
        </p:spPr>
        <p:txBody>
          <a:bodyPr/>
          <a:lstStyle>
            <a:lvl1pPr algn="ctr">
              <a:defRPr baseline="0">
                <a:solidFill>
                  <a:schemeClr val="bg1"/>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a:prstGeom prst="rect">
            <a:avLst/>
          </a:prstGeom>
        </p:spPr>
        <p:txBody>
          <a:bodyPr/>
          <a:lstStyle>
            <a:lvl1pPr>
              <a:defRPr baseline="0">
                <a:solidFill>
                  <a:schemeClr val="bg1"/>
                </a:solidFill>
              </a:defRPr>
            </a:lvl1pPr>
          </a:lstStyle>
          <a:p>
            <a:fld id="{33943F3E-CE48-48F4-A664-D93E49928CBC}" type="slidenum">
              <a:rPr lang="en-US" smtClean="0"/>
              <a:pPr/>
              <a:t>‹#›</a:t>
            </a:fld>
            <a:endParaRPr lang="en-US" dirty="0"/>
          </a:p>
        </p:txBody>
      </p:sp>
      <p:grpSp>
        <p:nvGrpSpPr>
          <p:cNvPr id="7" name="Group 6"/>
          <p:cNvGrpSpPr/>
          <p:nvPr/>
        </p:nvGrpSpPr>
        <p:grpSpPr>
          <a:xfrm>
            <a:off x="752860" y="744473"/>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FFB718"/>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gr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10148" y="3655952"/>
            <a:ext cx="2358640" cy="2357518"/>
          </a:xfrm>
          <a:prstGeom prst="rect">
            <a:avLst/>
          </a:prstGeom>
        </p:spPr>
      </p:pic>
    </p:spTree>
    <p:extLst>
      <p:ext uri="{BB962C8B-B14F-4D97-AF65-F5344CB8AC3E}">
        <p14:creationId xmlns:p14="http://schemas.microsoft.com/office/powerpoint/2010/main" val="366122025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3" name="Picture Placeholder 2"/>
          <p:cNvSpPr>
            <a:spLocks noGrp="1" noChangeAspect="1"/>
          </p:cNvSpPr>
          <p:nvPr>
            <p:ph type="pic" idx="1"/>
          </p:nvPr>
        </p:nvSpPr>
        <p:spPr>
          <a:xfrm>
            <a:off x="6027422" y="239584"/>
            <a:ext cx="5275415" cy="5432348"/>
          </a:xfrm>
        </p:spPr>
        <p:txBody>
          <a:bodyPr anchor="t">
            <a:normAutofit/>
          </a:bodyPr>
          <a:lstStyle>
            <a:lvl1pPr marL="0" indent="0">
              <a:buNone/>
              <a:defRPr sz="2000"/>
            </a:lvl1pPr>
            <a:lvl2pPr marL="457189" indent="0">
              <a:buNone/>
              <a:defRPr sz="2000"/>
            </a:lvl2pPr>
            <a:lvl3pPr marL="914377" indent="0">
              <a:buNone/>
              <a:defRPr sz="20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8/4/2025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2273936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rgbClr val="101D49"/>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239584"/>
            <a:ext cx="3855720" cy="2604100"/>
          </a:xfrm>
          <a:prstGeom prst="rect">
            <a:avLst/>
          </a:prstGeom>
        </p:spPr>
        <p:txBody>
          <a:bodyPr anchor="t">
            <a:normAutofit/>
          </a:bodyPr>
          <a:lstStyle>
            <a:lvl1pPr>
              <a:lnSpc>
                <a:spcPct val="84000"/>
              </a:lnSpc>
              <a:defRPr sz="4800" baseline="0">
                <a:solidFill>
                  <a:schemeClr val="bg1"/>
                </a:solidFill>
              </a:defRPr>
            </a:lvl1pPr>
          </a:lstStyle>
          <a:p>
            <a:r>
              <a:rPr lang="en-US" dirty="0"/>
              <a:t>Click to edit Master title style</a:t>
            </a:r>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solidFill>
                  <a:schemeClr val="bg1"/>
                </a:solidFill>
              </a:defRPr>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Click to edit Master text styles</a:t>
            </a:r>
          </a:p>
        </p:txBody>
      </p:sp>
      <p:sp>
        <p:nvSpPr>
          <p:cNvPr id="5" name="Date Placeholder 4"/>
          <p:cNvSpPr>
            <a:spLocks noGrp="1"/>
          </p:cNvSpPr>
          <p:nvPr>
            <p:ph type="dt" sz="half" idx="10"/>
          </p:nvPr>
        </p:nvSpPr>
        <p:spPr>
          <a:xfrm>
            <a:off x="723902" y="6453386"/>
            <a:ext cx="1204572" cy="404614"/>
          </a:xfrm>
        </p:spPr>
        <p:txBody>
          <a:bodyPr/>
          <a:lstStyle>
            <a:lvl1pPr>
              <a:defRPr>
                <a:solidFill>
                  <a:schemeClr val="bg1"/>
                </a:solidFill>
              </a:defRPr>
            </a:lvl1pPr>
          </a:lstStyle>
          <a:p>
            <a:fld id="{52C61527-A03E-4679-86A1-0D1184037993}" type="datetimeFigureOut">
              <a:rPr lang="en-US" smtClean="0"/>
              <a:pPr/>
              <a:t>8/4/2025</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b="0">
                <a:solidFill>
                  <a:srgbClr val="101D49"/>
                </a:solidFill>
              </a:defRPr>
            </a:lvl1pPr>
          </a:lstStyle>
          <a:p>
            <a:fld id="{33943F3E-CE48-48F4-A664-D93E49928CBC}" type="slidenum">
              <a:rPr lang="en-US" smtClean="0"/>
              <a:pPr/>
              <a:t>‹#›</a:t>
            </a:fld>
            <a:endParaRPr lang="en-US" dirty="0"/>
          </a:p>
        </p:txBody>
      </p:sp>
      <p:sp>
        <p:nvSpPr>
          <p:cNvPr id="11" name="Freeform 6"/>
          <p:cNvSpPr/>
          <p:nvPr userDrawn="1"/>
        </p:nvSpPr>
        <p:spPr bwMode="auto">
          <a:xfrm flipH="1" flipV="1">
            <a:off x="6030402" y="23958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2" name="Freeform 6"/>
          <p:cNvSpPr/>
          <p:nvPr userDrawn="1"/>
        </p:nvSpPr>
        <p:spPr bwMode="auto">
          <a:xfrm rot="10800000" flipH="1" flipV="1">
            <a:off x="10659421" y="4806008"/>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3" name="Content Placeholder 2"/>
          <p:cNvSpPr>
            <a:spLocks noGrp="1"/>
          </p:cNvSpPr>
          <p:nvPr>
            <p:ph idx="1"/>
          </p:nvPr>
        </p:nvSpPr>
        <p:spPr>
          <a:xfrm>
            <a:off x="6027420" y="256062"/>
            <a:ext cx="5212080" cy="5415873"/>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50784" y="5570332"/>
            <a:ext cx="1562816" cy="1562072"/>
          </a:xfrm>
          <a:prstGeom prst="rect">
            <a:avLst/>
          </a:prstGeom>
        </p:spPr>
      </p:pic>
    </p:spTree>
    <p:extLst>
      <p:ext uri="{BB962C8B-B14F-4D97-AF65-F5344CB8AC3E}">
        <p14:creationId xmlns:p14="http://schemas.microsoft.com/office/powerpoint/2010/main" val="1986578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rgbClr val="101D49"/>
        </a:solidFill>
        <a:effectLst/>
      </p:bgPr>
    </p:bg>
    <p:spTree>
      <p:nvGrpSpPr>
        <p:cNvPr id="1" name=""/>
        <p:cNvGrpSpPr/>
        <p:nvPr/>
      </p:nvGrpSpPr>
      <p:grpSpPr>
        <a:xfrm>
          <a:off x="0" y="0"/>
          <a:ext cx="0" cy="0"/>
          <a:chOff x="0" y="0"/>
          <a:chExt cx="0" cy="0"/>
        </a:xfrm>
      </p:grpSpPr>
      <p:sp>
        <p:nvSpPr>
          <p:cNvPr id="15" name="Rectangle 14"/>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sp>
        <p:nvSpPr>
          <p:cNvPr id="3" name="Content Placeholder 2"/>
          <p:cNvSpPr>
            <a:spLocks noGrp="1"/>
          </p:cNvSpPr>
          <p:nvPr>
            <p:ph idx="1"/>
          </p:nvPr>
        </p:nvSpPr>
        <p:spPr>
          <a:xfrm>
            <a:off x="1371600" y="2286004"/>
            <a:ext cx="9601200" cy="290019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8/4/2025</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11" name="Freeform 6"/>
          <p:cNvSpPr/>
          <p:nvPr/>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9"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41014474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bg>
      <p:bgPr>
        <a:solidFill>
          <a:srgbClr val="101D49"/>
        </a:solidFill>
        <a:effectLst/>
      </p:bgPr>
    </p:bg>
    <p:spTree>
      <p:nvGrpSpPr>
        <p:cNvPr id="1" name=""/>
        <p:cNvGrpSpPr/>
        <p:nvPr/>
      </p:nvGrpSpPr>
      <p:grpSpPr>
        <a:xfrm>
          <a:off x="0" y="0"/>
          <a:ext cx="0" cy="0"/>
          <a:chOff x="0" y="0"/>
          <a:chExt cx="0" cy="0"/>
        </a:xfrm>
      </p:grpSpPr>
      <p:sp>
        <p:nvSpPr>
          <p:cNvPr id="12" name="Rectangle 11"/>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5"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5" y="3305211"/>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8/4/2025</a:t>
            </a:fld>
            <a:endParaRPr lang="en-US" dirty="0"/>
          </a:p>
        </p:txBody>
      </p:sp>
      <p:sp>
        <p:nvSpPr>
          <p:cNvPr id="8" name="Footer Placeholder 7"/>
          <p:cNvSpPr>
            <a:spLocks noGrp="1"/>
          </p:cNvSpPr>
          <p:nvPr>
            <p:ph type="ftr" sz="quarter" idx="11"/>
          </p:nvPr>
        </p:nvSpPr>
        <p:spPr/>
        <p:txBody>
          <a:bodyPr/>
          <a:lstStyle>
            <a:lvl1pPr>
              <a:defRPr>
                <a:solidFill>
                  <a:schemeClr val="bg1"/>
                </a:solidFill>
              </a:defRPr>
            </a:lvl1pPr>
          </a:lstStyle>
          <a:p>
            <a:endParaRPr lang="en-US" dirty="0"/>
          </a:p>
        </p:txBody>
      </p:sp>
      <p:sp>
        <p:nvSpPr>
          <p:cNvPr id="11"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6"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17" name="Pictur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2838180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8/4/2025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035231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Only">
    <p:bg>
      <p:bgPr>
        <a:solidFill>
          <a:srgbClr val="101D49"/>
        </a:solidFill>
        <a:effectLst/>
      </p:bgPr>
    </p:bg>
    <p:spTree>
      <p:nvGrpSpPr>
        <p:cNvPr id="1" name=""/>
        <p:cNvGrpSpPr/>
        <p:nvPr/>
      </p:nvGrpSpPr>
      <p:grpSpPr>
        <a:xfrm>
          <a:off x="0" y="0"/>
          <a:ext cx="0" cy="0"/>
          <a:chOff x="0" y="0"/>
          <a:chExt cx="0" cy="0"/>
        </a:xfrm>
      </p:grpSpPr>
      <p:sp>
        <p:nvSpPr>
          <p:cNvPr id="8" name="Rectangle 7"/>
          <p:cNvSpPr/>
          <p:nvPr userDrawn="1"/>
        </p:nvSpPr>
        <p:spPr>
          <a:xfrm>
            <a:off x="3" y="685804"/>
            <a:ext cx="10972799" cy="10442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Date Placeholder 2"/>
          <p:cNvSpPr>
            <a:spLocks noGrp="1"/>
          </p:cNvSpPr>
          <p:nvPr>
            <p:ph type="dt" sz="half" idx="10"/>
          </p:nvPr>
        </p:nvSpPr>
        <p:spPr/>
        <p:txBody>
          <a:bodyPr/>
          <a:lstStyle>
            <a:lvl1pPr>
              <a:defRPr>
                <a:solidFill>
                  <a:schemeClr val="bg1"/>
                </a:solidFill>
              </a:defRPr>
            </a:lvl1pPr>
          </a:lstStyle>
          <a:p>
            <a:fld id="{52C61527-A03E-4679-86A1-0D1184037993}" type="datetimeFigureOut">
              <a:rPr lang="en-US" smtClean="0"/>
              <a:pPr/>
              <a:t>8/4/2025</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4" name="Title 1"/>
          <p:cNvSpPr>
            <a:spLocks noGrp="1"/>
          </p:cNvSpPr>
          <p:nvPr>
            <p:ph type="title"/>
          </p:nvPr>
        </p:nvSpPr>
        <p:spPr>
          <a:xfrm>
            <a:off x="1371600" y="870860"/>
            <a:ext cx="9601200" cy="829157"/>
          </a:xfrm>
          <a:prstGeom prst="rect">
            <a:avLst/>
          </a:prstGeom>
        </p:spPr>
        <p:txBody>
          <a:bodyPr/>
          <a:lstStyle>
            <a:lvl1pPr>
              <a:defRPr b="1">
                <a:solidFill>
                  <a:srgbClr val="101D49"/>
                </a:solidFill>
              </a:defRPr>
            </a:lvl1pPr>
          </a:lstStyle>
          <a:p>
            <a:r>
              <a:rPr lang="en-US" dirty="0"/>
              <a:t>Click to edit Master title style</a:t>
            </a:r>
          </a:p>
        </p:txBody>
      </p:sp>
      <p:graphicFrame>
        <p:nvGraphicFramePr>
          <p:cNvPr id="2" name="Diagram 1"/>
          <p:cNvGraphicFramePr/>
          <p:nvPr userDrawn="1">
            <p:extLst>
              <p:ext uri="{D42A27DB-BD31-4B8C-83A1-F6EECF244321}">
                <p14:modId xmlns:p14="http://schemas.microsoft.com/office/powerpoint/2010/main" val="3936289070"/>
              </p:ext>
            </p:extLst>
          </p:nvPr>
        </p:nvGraphicFramePr>
        <p:xfrm>
          <a:off x="657658" y="1885069"/>
          <a:ext cx="10392228" cy="42232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userDrawn="1"/>
        </p:nvPicPr>
        <p:blipFill>
          <a:blip r:embed="rId7" cstate="print">
            <a:biLevel thresh="25000"/>
            <a:extLst>
              <a:ext uri="{28A0092B-C50C-407E-A947-70E740481C1C}">
                <a14:useLocalDpi xmlns:a14="http://schemas.microsoft.com/office/drawing/2010/main" val="0"/>
              </a:ext>
            </a:extLst>
          </a:blip>
          <a:stretch>
            <a:fillRect/>
          </a:stretch>
        </p:blipFill>
        <p:spPr>
          <a:xfrm>
            <a:off x="1326995" y="2124299"/>
            <a:ext cx="1171639" cy="1171639"/>
          </a:xfrm>
          <a:prstGeom prst="rect">
            <a:avLst/>
          </a:prstGeom>
        </p:spPr>
      </p:pic>
      <p:pic>
        <p:nvPicPr>
          <p:cNvPr id="11" name="Picture 1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176775" y="2031578"/>
            <a:ext cx="1329564" cy="1357072"/>
          </a:xfrm>
          <a:prstGeom prst="rect">
            <a:avLst/>
          </a:prstGeom>
        </p:spPr>
      </p:pic>
      <p:pic>
        <p:nvPicPr>
          <p:cNvPr id="12" name="Picture 11"/>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4773572" y="1673400"/>
            <a:ext cx="2073435" cy="2073435"/>
          </a:xfrm>
          <a:prstGeom prst="rect">
            <a:avLst/>
          </a:prstGeom>
        </p:spPr>
      </p:pic>
      <p:pic>
        <p:nvPicPr>
          <p:cNvPr id="16" name="Picture 15"/>
          <p:cNvPicPr>
            <a:picLocks noChangeAspect="1"/>
          </p:cNvPicPr>
          <p:nvPr userDrawn="1"/>
        </p:nvPicPr>
        <p:blipFill rotWithShape="1">
          <a:blip r:embed="rId10" cstate="print">
            <a:biLevel thresh="25000"/>
            <a:extLst>
              <a:ext uri="{28A0092B-C50C-407E-A947-70E740481C1C}">
                <a14:useLocalDpi xmlns:a14="http://schemas.microsoft.com/office/drawing/2010/main" val="0"/>
              </a:ext>
            </a:extLst>
          </a:blip>
          <a:srcRect l="42370" t="69524" r="38265"/>
          <a:stretch/>
        </p:blipFill>
        <p:spPr>
          <a:xfrm>
            <a:off x="9363605" y="2124299"/>
            <a:ext cx="885371" cy="1393379"/>
          </a:xfrm>
          <a:prstGeom prst="rect">
            <a:avLst/>
          </a:prstGeom>
        </p:spPr>
      </p:pic>
      <p:pic>
        <p:nvPicPr>
          <p:cNvPr id="17" name="Picture 16"/>
          <p:cNvPicPr>
            <a:picLocks noChangeAspect="1"/>
          </p:cNvPicPr>
          <p:nvPr userDrawn="1"/>
        </p:nvPicPr>
        <p:blipFill rotWithShape="1">
          <a:blip r:embed="rId11" cstate="print">
            <a:biLevel thresh="25000"/>
            <a:extLst>
              <a:ext uri="{28A0092B-C50C-407E-A947-70E740481C1C}">
                <a14:useLocalDpi xmlns:a14="http://schemas.microsoft.com/office/drawing/2010/main" val="0"/>
              </a:ext>
            </a:extLst>
          </a:blip>
          <a:srcRect l="2426" t="35124" r="49321" b="29956"/>
          <a:stretch/>
        </p:blipFill>
        <p:spPr>
          <a:xfrm>
            <a:off x="7034884" y="2237877"/>
            <a:ext cx="1595944" cy="1154959"/>
          </a:xfrm>
          <a:prstGeom prst="rect">
            <a:avLst/>
          </a:prstGeom>
        </p:spPr>
      </p:pic>
      <p:sp>
        <p:nvSpPr>
          <p:cNvPr id="21" name="Text Placeholder 20"/>
          <p:cNvSpPr>
            <a:spLocks noGrp="1"/>
          </p:cNvSpPr>
          <p:nvPr>
            <p:ph type="body" sz="quarter" idx="13" hasCustomPrompt="1"/>
          </p:nvPr>
        </p:nvSpPr>
        <p:spPr>
          <a:xfrm>
            <a:off x="1114301"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2" name="Text Placeholder 20"/>
          <p:cNvSpPr>
            <a:spLocks noGrp="1"/>
          </p:cNvSpPr>
          <p:nvPr>
            <p:ph type="body" sz="quarter" idx="14" hasCustomPrompt="1"/>
          </p:nvPr>
        </p:nvSpPr>
        <p:spPr>
          <a:xfrm>
            <a:off x="3042537" y="3641018"/>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3" name="Text Placeholder 20"/>
          <p:cNvSpPr>
            <a:spLocks noGrp="1"/>
          </p:cNvSpPr>
          <p:nvPr>
            <p:ph type="body" sz="quarter" idx="15" hasCustomPrompt="1"/>
          </p:nvPr>
        </p:nvSpPr>
        <p:spPr>
          <a:xfrm>
            <a:off x="5039117"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4" name="Text Placeholder 20"/>
          <p:cNvSpPr>
            <a:spLocks noGrp="1"/>
          </p:cNvSpPr>
          <p:nvPr>
            <p:ph type="body" sz="quarter" idx="16" hasCustomPrompt="1"/>
          </p:nvPr>
        </p:nvSpPr>
        <p:spPr>
          <a:xfrm>
            <a:off x="7033806" y="3640624"/>
            <a:ext cx="1597025" cy="2467685"/>
          </a:xfrm>
        </p:spPr>
        <p:txBody>
          <a:bodyPr>
            <a:normAutofit/>
          </a:bodyPr>
          <a:lstStyle>
            <a:lvl1pPr marL="0" indent="0">
              <a:buNone/>
              <a:defRPr sz="2400">
                <a:solidFill>
                  <a:schemeClr val="bg1"/>
                </a:solidFill>
              </a:defRPr>
            </a:lvl1pPr>
          </a:lstStyle>
          <a:p>
            <a:pPr lvl="0"/>
            <a:r>
              <a:rPr lang="en-US" dirty="0"/>
              <a:t>[Text]</a:t>
            </a:r>
          </a:p>
        </p:txBody>
      </p:sp>
      <p:sp>
        <p:nvSpPr>
          <p:cNvPr id="25" name="Text Placeholder 20"/>
          <p:cNvSpPr>
            <a:spLocks noGrp="1"/>
          </p:cNvSpPr>
          <p:nvPr>
            <p:ph type="body" sz="quarter" idx="17" hasCustomPrompt="1"/>
          </p:nvPr>
        </p:nvSpPr>
        <p:spPr>
          <a:xfrm>
            <a:off x="9007778" y="3640624"/>
            <a:ext cx="1597025" cy="2467685"/>
          </a:xfrm>
        </p:spPr>
        <p:txBody>
          <a:bodyPr>
            <a:normAutofit/>
          </a:bodyPr>
          <a:lstStyle>
            <a:lvl1pPr marL="0" indent="0">
              <a:buNone/>
              <a:defRPr sz="2400">
                <a:solidFill>
                  <a:schemeClr val="bg1"/>
                </a:solidFill>
              </a:defRPr>
            </a:lvl1pPr>
          </a:lstStyle>
          <a:p>
            <a:pPr lvl="0"/>
            <a:r>
              <a:rPr lang="en-US" dirty="0"/>
              <a:t>[Text]</a:t>
            </a:r>
          </a:p>
        </p:txBody>
      </p:sp>
      <p:pic>
        <p:nvPicPr>
          <p:cNvPr id="19" name="Picture 18"/>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0206853" y="5620408"/>
            <a:ext cx="1985147" cy="951961"/>
          </a:xfrm>
          <a:prstGeom prst="rect">
            <a:avLst/>
          </a:prstGeom>
        </p:spPr>
      </p:pic>
    </p:spTree>
    <p:extLst>
      <p:ext uri="{BB962C8B-B14F-4D97-AF65-F5344CB8AC3E}">
        <p14:creationId xmlns:p14="http://schemas.microsoft.com/office/powerpoint/2010/main" val="1177646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11" name="Rectangle 10"/>
          <p:cNvSpPr/>
          <p:nvPr userDrawn="1"/>
        </p:nvSpPr>
        <p:spPr>
          <a:xfrm>
            <a:off x="400285" y="410818"/>
            <a:ext cx="11390915" cy="60425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bg1"/>
                </a:solidFill>
              </a:defRPr>
            </a:lvl1pPr>
          </a:lstStyle>
          <a:p>
            <a:fld id="{52C61527-A03E-4679-86A1-0D1184037993}" type="datetimeFigureOut">
              <a:rPr lang="en-US" smtClean="0"/>
              <a:pPr/>
              <a:t>8/4/2025</a:t>
            </a:fld>
            <a:endParaRPr lang="en-US" dirty="0"/>
          </a:p>
        </p:txBody>
      </p:sp>
      <p:sp>
        <p:nvSpPr>
          <p:cNvPr id="5" name="Footer Placeholder 4"/>
          <p:cNvSpPr>
            <a:spLocks noGrp="1"/>
          </p:cNvSpPr>
          <p:nvPr>
            <p:ph type="ftr" sz="quarter" idx="3"/>
          </p:nvPr>
        </p:nvSpPr>
        <p:spPr>
          <a:xfrm>
            <a:off x="2893566" y="6453386"/>
            <a:ext cx="6280831" cy="404614"/>
          </a:xfrm>
          <a:prstGeom prst="rect">
            <a:avLst/>
          </a:prstGeom>
        </p:spPr>
        <p:txBody>
          <a:bodyPr vert="horz" lIns="91440" tIns="45720" rIns="91440" bIns="45720" rtlCol="0" anchor="ctr"/>
          <a:lstStyle>
            <a:lvl1pPr algn="l">
              <a:defRPr sz="1200" baseline="0">
                <a:solidFill>
                  <a:schemeClr val="bg1"/>
                </a:solidFill>
              </a:defRPr>
            </a:lvl1pPr>
          </a:lstStyle>
          <a:p>
            <a:endParaRPr lang="en-US" dirty="0"/>
          </a:p>
        </p:txBody>
      </p:sp>
      <p:sp>
        <p:nvSpPr>
          <p:cNvPr id="8" name="Slide Number Placeholder 6"/>
          <p:cNvSpPr>
            <a:spLocks noGrp="1"/>
          </p:cNvSpPr>
          <p:nvPr>
            <p:ph type="sldNum" sz="quarter" idx="4"/>
          </p:nvPr>
        </p:nvSpPr>
        <p:spPr>
          <a:xfrm>
            <a:off x="9170571" y="6453386"/>
            <a:ext cx="1596292" cy="404614"/>
          </a:xfrm>
          <a:prstGeom prst="rect">
            <a:avLst/>
          </a:prstGeom>
        </p:spPr>
        <p:txBody>
          <a:bodyPr/>
          <a:lstStyle>
            <a:lvl1pPr>
              <a:defRPr>
                <a:solidFill>
                  <a:schemeClr val="bg1"/>
                </a:solidFill>
              </a:defRPr>
            </a:lvl1pPr>
          </a:lstStyle>
          <a:p>
            <a:fld id="{33943F3E-CE48-48F4-A664-D93E49928CBC}" type="slidenum">
              <a:rPr lang="en-US" smtClean="0"/>
              <a:pPr/>
              <a:t>‹#›</a:t>
            </a:fld>
            <a:endParaRPr lang="en-US" dirty="0"/>
          </a:p>
        </p:txBody>
      </p:sp>
      <p:sp>
        <p:nvSpPr>
          <p:cNvPr id="12" name="Title 1"/>
          <p:cNvSpPr txBox="1">
            <a:spLocks/>
          </p:cNvSpPr>
          <p:nvPr userDrawn="1"/>
        </p:nvSpPr>
        <p:spPr>
          <a:xfrm>
            <a:off x="1371600" y="870860"/>
            <a:ext cx="9601200" cy="829157"/>
          </a:xfrm>
          <a:prstGeom prst="rect">
            <a:avLst/>
          </a:prstGeom>
        </p:spPr>
        <p:txBody>
          <a:bodyPr/>
          <a:lstStyle>
            <a:lvl1pPr algn="l" defTabSz="914400" rtl="0" eaLnBrk="1" latinLnBrk="0" hangingPunct="1">
              <a:lnSpc>
                <a:spcPct val="89000"/>
              </a:lnSpc>
              <a:spcBef>
                <a:spcPct val="0"/>
              </a:spcBef>
              <a:buNone/>
              <a:defRPr sz="4400" b="1" kern="1200" baseline="0">
                <a:solidFill>
                  <a:srgbClr val="101D49"/>
                </a:solidFill>
                <a:latin typeface="+mj-lt"/>
                <a:ea typeface="+mj-ea"/>
                <a:cs typeface="+mj-cs"/>
              </a:defRPr>
            </a:lvl1pPr>
          </a:lstStyle>
          <a:p>
            <a:r>
              <a:rPr lang="en-US" sz="4400" dirty="0"/>
              <a:t>Click to edit Master title style</a:t>
            </a:r>
          </a:p>
        </p:txBody>
      </p:sp>
      <p:sp>
        <p:nvSpPr>
          <p:cNvPr id="13" name="Freeform 6"/>
          <p:cNvSpPr/>
          <p:nvPr userDrawn="1"/>
        </p:nvSpPr>
        <p:spPr bwMode="auto">
          <a:xfrm flipH="1" flipV="1">
            <a:off x="1113173" y="591262"/>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sp>
        <p:nvSpPr>
          <p:cNvPr id="14" name="Freeform 6"/>
          <p:cNvSpPr/>
          <p:nvPr userDrawn="1"/>
        </p:nvSpPr>
        <p:spPr bwMode="auto">
          <a:xfrm rot="10800000" flipH="1" flipV="1">
            <a:off x="10587818" y="1034724"/>
            <a:ext cx="643415" cy="865927"/>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w="0">
            <a:noFill/>
            <a:prstDash val="solid"/>
            <a:round/>
            <a:headEnd/>
            <a:tailEnd/>
          </a:ln>
        </p:spPr>
      </p:sp>
      <p:pic>
        <p:nvPicPr>
          <p:cNvPr id="15" name="Picture 14"/>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10377555" y="5226795"/>
            <a:ext cx="1562816" cy="1562072"/>
          </a:xfrm>
          <a:prstGeom prst="rect">
            <a:avLst/>
          </a:prstGeom>
        </p:spPr>
      </p:pic>
    </p:spTree>
    <p:extLst>
      <p:ext uri="{BB962C8B-B14F-4D97-AF65-F5344CB8AC3E}">
        <p14:creationId xmlns:p14="http://schemas.microsoft.com/office/powerpoint/2010/main" val="3698954984"/>
      </p:ext>
    </p:extLst>
  </p:cSld>
  <p:clrMap bg1="lt1" tx1="dk1" bg2="lt2" tx2="dk2" accent1="accent1" accent2="accent2" accent3="accent3" accent4="accent4" accent5="accent5" accent6="accent6" hlink="hlink" folHlink="folHlink"/>
  <p:sldLayoutIdLst>
    <p:sldLayoutId id="2147483661" r:id="rId1"/>
    <p:sldLayoutId id="2147483669" r:id="rId2"/>
    <p:sldLayoutId id="2147483670" r:id="rId3"/>
    <p:sldLayoutId id="2147483662" r:id="rId4"/>
    <p:sldLayoutId id="2147483665" r:id="rId5"/>
    <p:sldLayoutId id="2147483666" r:id="rId6"/>
    <p:sldLayoutId id="2147483671" r:id="rId7"/>
  </p:sldLayoutIdLst>
  <p:txStyles>
    <p:titleStyle>
      <a:lvl1pPr algn="l" defTabSz="914377" rtl="0" eaLnBrk="1" latinLnBrk="0" hangingPunct="1">
        <a:lnSpc>
          <a:spcPct val="89000"/>
        </a:lnSpc>
        <a:spcBef>
          <a:spcPct val="0"/>
        </a:spcBef>
        <a:buNone/>
        <a:defRPr sz="4400" kern="1200" baseline="0">
          <a:solidFill>
            <a:srgbClr val="101D49"/>
          </a:solidFill>
          <a:latin typeface="+mj-lt"/>
          <a:ea typeface="+mj-ea"/>
          <a:cs typeface="+mj-cs"/>
        </a:defRPr>
      </a:lvl1pPr>
    </p:titleStyle>
    <p:bodyStyle>
      <a:lvl1pPr marL="384038" indent="-384038" algn="l" defTabSz="914377"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377" indent="-384038" algn="l" defTabSz="914377"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566"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754" indent="-384038" algn="l" defTabSz="914377"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5943"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131" indent="-384038" algn="l" defTabSz="914377"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320"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509"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697" indent="-384038" algn="l" defTabSz="914377"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68" userDrawn="1">
          <p15:clr>
            <a:srgbClr val="F26B43"/>
          </p15:clr>
        </p15:guide>
        <p15:guide id="2" orient="horz" pos="1440" userDrawn="1">
          <p15:clr>
            <a:srgbClr val="F26B43"/>
          </p15:clr>
        </p15:guide>
        <p15:guide id="3" orient="horz" pos="3696" userDrawn="1">
          <p15:clr>
            <a:srgbClr val="F26B43"/>
          </p15:clr>
        </p15:guide>
        <p15:guide id="4" orient="horz" pos="432" userDrawn="1">
          <p15:clr>
            <a:srgbClr val="F26B43"/>
          </p15:clr>
        </p15:guide>
        <p15:guide id="5" orient="horz" pos="1512" userDrawn="1">
          <p15:clr>
            <a:srgbClr val="F26B43"/>
          </p15:clr>
        </p15:guide>
        <p15:guide id="6" pos="6912" userDrawn="1">
          <p15:clr>
            <a:srgbClr val="F26B43"/>
          </p15:clr>
        </p15:guide>
        <p15:guide id="7" pos="936" userDrawn="1">
          <p15:clr>
            <a:srgbClr val="F26B43"/>
          </p15:clr>
        </p15:guide>
        <p15:guide id="8" pos="86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mailto:idoareferences@idoa.in.gov"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in.gov/idoa/mwbe" TargetMode="External"/><Relationship Id="rId2" Type="http://schemas.openxmlformats.org/officeDocument/2006/relationships/hyperlink" Target="mailto:mwbecompliance@idoa.in.gov"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in.gov/idoa/mwbe/2743.htm"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www.in.gov/idoa/2862.htm" TargetMode="External"/><Relationship Id="rId2" Type="http://schemas.openxmlformats.org/officeDocument/2006/relationships/hyperlink" Target="mailto:Indianaveteranspreference@idoa.in.gov"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hyperlink" Target="http://www.va.gov/osdbu/" TargetMode="Externa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mailto:rfp@idoa.in.gov"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2.xml.rels><?xml version="1.0" encoding="UTF-8" standalone="yes"?>
<Relationships xmlns="http://schemas.openxmlformats.org/package/2006/relationships"><Relationship Id="rId3" Type="http://schemas.openxmlformats.org/officeDocument/2006/relationships/hyperlink" Target="http://www.in.gov/idoa/mwbe/payaudit.htm" TargetMode="External"/><Relationship Id="rId2" Type="http://schemas.openxmlformats.org/officeDocument/2006/relationships/hyperlink" Target="mailto:mwbecompliance@idoa.in.gov?subject=Pay%20Audit%20Inquiry" TargetMode="External"/><Relationship Id="rId1" Type="http://schemas.openxmlformats.org/officeDocument/2006/relationships/slideLayout" Target="../slideLayouts/slideLayout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s://www.in.gov/iot/customer-service/myshareingov/multi-factor-authentication/"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www.in.gov/idoa/procurement/supplier-resource-center/requirements-to-do-business-with-the-state/bidder-profile-registration/manage-my-bidder-profile/submitting-a-bid/" TargetMode="External"/><Relationship Id="rId4" Type="http://schemas.openxmlformats.org/officeDocument/2006/relationships/hyperlink" Target="https://www.in.gov/idoa/procurement/supplier-resource-center/requirements-to-do-business-with-the-state/bidder-profile-registration/" TargetMode="External"/></Relationships>
</file>

<file path=ppt/slides/_rels/slide36.xml.rels><?xml version="1.0" encoding="UTF-8" standalone="yes"?>
<Relationships xmlns="http://schemas.openxmlformats.org/package/2006/relationships"><Relationship Id="rId8" Type="http://schemas.openxmlformats.org/officeDocument/2006/relationships/hyperlink" Target="https://www.in.gov/idoa/procurement/current-business-opportunities/" TargetMode="External"/><Relationship Id="rId3" Type="http://schemas.openxmlformats.org/officeDocument/2006/relationships/hyperlink" Target="http://www.in.gov/idoa/2788.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1850908" y="563293"/>
            <a:ext cx="8072677" cy="4295922"/>
          </a:xfrm>
        </p:spPr>
        <p:txBody>
          <a:bodyPr/>
          <a:lstStyle/>
          <a:p>
            <a:r>
              <a:rPr lang="en-US" sz="2400" dirty="0">
                <a:latin typeface="Times New Roman" panose="02020603050405020304" pitchFamily="18" charset="0"/>
                <a:cs typeface="Times New Roman" panose="02020603050405020304" pitchFamily="18" charset="0"/>
              </a:rPr>
              <a:t>Request for Proposal 200-25-83942</a:t>
            </a:r>
            <a:br>
              <a:rPr lang="en-US" sz="2400" dirty="0">
                <a:latin typeface="Times New Roman" panose="02020603050405020304" pitchFamily="18" charset="0"/>
                <a:cs typeface="Times New Roman" panose="02020603050405020304" pitchFamily="18" charset="0"/>
              </a:rPr>
            </a:br>
            <a:br>
              <a:rPr lang="en-US" sz="2400" dirty="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Online Module Training and Web-Hosting</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I</a:t>
            </a:r>
            <a:r>
              <a:rPr lang="en-US" sz="1800" dirty="0">
                <a:latin typeface="Times New Roman" panose="02020603050405020304" pitchFamily="18" charset="0"/>
                <a:cs typeface="Times New Roman" panose="02020603050405020304" pitchFamily="18" charset="0"/>
              </a:rPr>
              <a:t>ndiana Department of Administration</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On Behalf Of</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Indiana Utility Regulatory Commission</a:t>
            </a:r>
            <a:br>
              <a:rPr lang="en-US" sz="2000" dirty="0">
                <a:latin typeface="Times New Roman" panose="02020603050405020304" pitchFamily="18" charset="0"/>
                <a:cs typeface="Times New Roman" panose="02020603050405020304" pitchFamily="18" charset="0"/>
              </a:rPr>
            </a:b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Arthur L. Sample IV </a:t>
            </a:r>
            <a:br>
              <a:rPr lang="en-US" sz="2000" dirty="0">
                <a:latin typeface="Garamond" panose="02020404030301010803" pitchFamily="18" charset="0"/>
                <a:cs typeface="Calibri" pitchFamily="34" charset="0"/>
              </a:rPr>
            </a:br>
            <a:r>
              <a:rPr lang="en-US" sz="2000" dirty="0">
                <a:latin typeface="Times New Roman" panose="02020603050405020304" pitchFamily="18" charset="0"/>
                <a:cs typeface="Times New Roman" panose="02020603050405020304" pitchFamily="18" charset="0"/>
              </a:rPr>
              <a:t>IDOA/Procurement Division</a:t>
            </a:r>
          </a:p>
        </p:txBody>
      </p:sp>
    </p:spTree>
    <p:extLst>
      <p:ext uri="{BB962C8B-B14F-4D97-AF65-F5344CB8AC3E}">
        <p14:creationId xmlns:p14="http://schemas.microsoft.com/office/powerpoint/2010/main" val="154942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Cost Proposal (Attachment D)</a:t>
            </a:r>
          </a:p>
        </p:txBody>
      </p:sp>
      <p:sp>
        <p:nvSpPr>
          <p:cNvPr id="6" name="Content Placeholder 5"/>
          <p:cNvSpPr>
            <a:spLocks noGrp="1"/>
          </p:cNvSpPr>
          <p:nvPr>
            <p:ph idx="1"/>
          </p:nvPr>
        </p:nvSpPr>
        <p:spPr>
          <a:xfrm>
            <a:off x="1371600" y="2286000"/>
            <a:ext cx="9601200" cy="3580228"/>
          </a:xfrm>
        </p:spPr>
        <p:txBody>
          <a:bodyPr>
            <a:normAutofit/>
          </a:bodyPr>
          <a:lstStyle/>
          <a:p>
            <a:r>
              <a:rPr lang="en-US" dirty="0">
                <a:solidFill>
                  <a:srgbClr val="101D49"/>
                </a:solidFill>
                <a:latin typeface="Times New Roman" panose="02020603050405020304" pitchFamily="18" charset="0"/>
                <a:cs typeface="Times New Roman" panose="02020603050405020304" pitchFamily="18" charset="0"/>
              </a:rPr>
              <a:t>Please complete the template provided for the Cost Proposal by populating ONLY the yellow shaded cells.</a:t>
            </a:r>
          </a:p>
          <a:p>
            <a:r>
              <a:rPr lang="en-US" dirty="0">
                <a:solidFill>
                  <a:srgbClr val="101D49"/>
                </a:solidFill>
                <a:latin typeface="Times New Roman" panose="02020603050405020304" pitchFamily="18" charset="0"/>
                <a:cs typeface="Times New Roman" panose="02020603050405020304" pitchFamily="18" charset="0"/>
              </a:rPr>
              <a:t>Attachment D</a:t>
            </a:r>
            <a:r>
              <a:rPr lang="en-US" b="1" dirty="0">
                <a:solidFill>
                  <a:srgbClr val="101D49"/>
                </a:solidFill>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(Cost Proposal) must be returned in the original </a:t>
            </a:r>
            <a:r>
              <a:rPr lang="en-US" b="1" u="sng" dirty="0">
                <a:solidFill>
                  <a:srgbClr val="101D49"/>
                </a:solidFill>
                <a:latin typeface="Times New Roman" panose="02020603050405020304" pitchFamily="18" charset="0"/>
                <a:cs typeface="Times New Roman" panose="02020603050405020304" pitchFamily="18" charset="0"/>
              </a:rPr>
              <a:t>Excel</a:t>
            </a:r>
            <a:r>
              <a:rPr lang="en-US" dirty="0">
                <a:solidFill>
                  <a:srgbClr val="101D49"/>
                </a:solidFill>
                <a:latin typeface="Times New Roman" panose="02020603050405020304" pitchFamily="18" charset="0"/>
                <a:cs typeface="Times New Roman" panose="02020603050405020304" pitchFamily="18" charset="0"/>
              </a:rPr>
              <a:t> format.</a:t>
            </a:r>
          </a:p>
          <a:p>
            <a:r>
              <a:rPr lang="en-US" dirty="0">
                <a:solidFill>
                  <a:srgbClr val="101D49"/>
                </a:solidFill>
                <a:latin typeface="Times New Roman" panose="02020603050405020304" pitchFamily="18" charset="0"/>
                <a:cs typeface="Times New Roman" panose="02020603050405020304" pitchFamily="18" charset="0"/>
              </a:rPr>
              <a:t>Cost scores will then be normalized to one another, based on the lowest cost proposal evaluated.  The lowest cost proposal receives a total of 35 points.  The normalization formula is as follows:</a:t>
            </a:r>
          </a:p>
          <a:p>
            <a:pPr marL="0" indent="0" algn="ctr">
              <a:buNone/>
            </a:pPr>
            <a:r>
              <a:rPr lang="en-US" i="1" dirty="0">
                <a:solidFill>
                  <a:srgbClr val="101D49"/>
                </a:solidFill>
                <a:latin typeface="Times New Roman" panose="02020603050405020304" pitchFamily="18" charset="0"/>
                <a:cs typeface="Times New Roman" panose="02020603050405020304" pitchFamily="18" charset="0"/>
              </a:rPr>
              <a:t>Respondent’s Cost Score = (Lowest Cost Proposal / Total Cost of Proposal) X 35</a:t>
            </a:r>
          </a:p>
          <a:p>
            <a:endParaRPr lang="en-US" dirty="0"/>
          </a:p>
        </p:txBody>
      </p:sp>
    </p:spTree>
    <p:extLst>
      <p:ext uri="{BB962C8B-B14F-4D97-AF65-F5344CB8AC3E}">
        <p14:creationId xmlns:p14="http://schemas.microsoft.com/office/powerpoint/2010/main" val="483112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Business Proposal (Attachment E)</a:t>
            </a:r>
          </a:p>
        </p:txBody>
      </p:sp>
      <p:sp>
        <p:nvSpPr>
          <p:cNvPr id="6" name="Content Placeholder 5"/>
          <p:cNvSpPr>
            <a:spLocks noGrp="1"/>
          </p:cNvSpPr>
          <p:nvPr>
            <p:ph idx="1"/>
          </p:nvPr>
        </p:nvSpPr>
        <p:spPr>
          <a:xfrm>
            <a:off x="1371600" y="2100493"/>
            <a:ext cx="9601200" cy="4012443"/>
          </a:xfrm>
        </p:spPr>
        <p:txBody>
          <a:bodyPr>
            <a:normAutofit fontScale="62500" lnSpcReduction="20000"/>
          </a:bodyPr>
          <a:lstStyle/>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Company Financial Information (Section 2.3.4)</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p>
          <a:p>
            <a:pPr lvl="1">
              <a:spcBef>
                <a:spcPts val="600"/>
              </a:spcBef>
              <a:spcAft>
                <a:spcPts val="600"/>
              </a:spcAft>
            </a:pPr>
            <a:r>
              <a:rPr lang="en-US" sz="2600" i="0" dirty="0">
                <a:solidFill>
                  <a:srgbClr val="101D49"/>
                </a:solidFill>
                <a:latin typeface="Times New Roman" panose="02020603050405020304" pitchFamily="18" charset="0"/>
                <a:cs typeface="Times New Roman" panose="02020603050405020304" pitchFamily="18" charset="0"/>
              </a:rPr>
              <a:t>If the documents provided by the Respondent are from a parent or holding company, Respondents must explain the business relationship between the entities and demonstrate the financial stability of the entity which is directly responding to this RFP. </a:t>
            </a:r>
          </a:p>
          <a:p>
            <a:pPr>
              <a:lnSpc>
                <a:spcPct val="80000"/>
              </a:lnSpc>
            </a:pPr>
            <a:r>
              <a:rPr lang="en-US" sz="3200" b="1" dirty="0">
                <a:solidFill>
                  <a:srgbClr val="101D49"/>
                </a:solidFill>
                <a:latin typeface="Times New Roman" panose="02020603050405020304" pitchFamily="18" charset="0"/>
                <a:cs typeface="Times New Roman" panose="02020603050405020304" pitchFamily="18" charset="0"/>
              </a:rPr>
              <a:t>Contract Terms (Section 2.3.6)</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should review the sample State contract (Attachment B) and note exceptions to State non-mandatory clauses in Attachment E - Business Proposal. Mandatory clauses are non-negotiable.</a:t>
            </a:r>
          </a:p>
          <a:p>
            <a:pPr>
              <a:spcBef>
                <a:spcPts val="600"/>
              </a:spcBef>
            </a:pPr>
            <a:r>
              <a:rPr lang="en-US" sz="3200" b="1" dirty="0">
                <a:solidFill>
                  <a:srgbClr val="101D49"/>
                </a:solidFill>
                <a:latin typeface="Times New Roman" panose="02020603050405020304" pitchFamily="18" charset="0"/>
                <a:cs typeface="Times New Roman" panose="02020603050405020304" pitchFamily="18" charset="0"/>
              </a:rPr>
              <a:t>References (Section 2.3.7)</a:t>
            </a:r>
          </a:p>
          <a:p>
            <a:pPr lvl="1">
              <a:spcBef>
                <a:spcPts val="600"/>
              </a:spcBef>
            </a:pPr>
            <a:r>
              <a:rPr lang="en-US" sz="2600" i="0" dirty="0">
                <a:solidFill>
                  <a:srgbClr val="101D49"/>
                </a:solidFill>
                <a:latin typeface="Times New Roman" panose="02020603050405020304" pitchFamily="18" charset="0"/>
                <a:cs typeface="Times New Roman" panose="02020603050405020304" pitchFamily="18" charset="0"/>
              </a:rPr>
              <a:t>Respondents must have at least two (2) references for whom the Respondent has provided products and/or services that are the same or similar to those products and/or services requested in this RFP. Respondents must ask each reference to complete Attachment H - Reference Check Form and email it directly to IDOA </a:t>
            </a:r>
            <a:r>
              <a:rPr lang="en-US" sz="2600" i="0" dirty="0">
                <a:latin typeface="Times New Roman" panose="02020603050405020304" pitchFamily="18" charset="0"/>
                <a:cs typeface="Times New Roman" panose="02020603050405020304" pitchFamily="18" charset="0"/>
              </a:rPr>
              <a:t>(</a:t>
            </a:r>
            <a:r>
              <a:rPr lang="en-US" sz="2600" i="0" dirty="0">
                <a:solidFill>
                  <a:srgbClr val="0000FF"/>
                </a:solidFill>
                <a:latin typeface="Times New Roman" panose="02020603050405020304" pitchFamily="18" charset="0"/>
                <a:cs typeface="Times New Roman" panose="02020603050405020304" pitchFamily="18" charset="0"/>
                <a:hlinkClick r:id="rId2"/>
              </a:rPr>
              <a:t>idoareferences@idoa.in.gov</a:t>
            </a:r>
            <a:r>
              <a:rPr lang="en-US" sz="2600" i="0" dirty="0">
                <a:latin typeface="Times New Roman" panose="02020603050405020304" pitchFamily="18" charset="0"/>
                <a:cs typeface="Times New Roman" panose="02020603050405020304" pitchFamily="18" charset="0"/>
              </a:rPr>
              <a:t>) </a:t>
            </a:r>
            <a:r>
              <a:rPr lang="en-US" sz="2600" i="0" dirty="0">
                <a:solidFill>
                  <a:srgbClr val="101D49"/>
                </a:solidFill>
                <a:latin typeface="Times New Roman" panose="02020603050405020304" pitchFamily="18" charset="0"/>
                <a:cs typeface="Times New Roman" panose="02020603050405020304" pitchFamily="18" charset="0"/>
              </a:rPr>
              <a:t>by 3:00 PM EST April 25, 2023.</a:t>
            </a:r>
          </a:p>
          <a:p>
            <a:endParaRPr lang="en-US" dirty="0"/>
          </a:p>
        </p:txBody>
      </p:sp>
    </p:spTree>
    <p:extLst>
      <p:ext uri="{BB962C8B-B14F-4D97-AF65-F5344CB8AC3E}">
        <p14:creationId xmlns:p14="http://schemas.microsoft.com/office/powerpoint/2010/main" val="4279460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Technical Proposal (Attachment F)</a:t>
            </a:r>
          </a:p>
        </p:txBody>
      </p:sp>
      <p:sp>
        <p:nvSpPr>
          <p:cNvPr id="6" name="Content Placeholder 5"/>
          <p:cNvSpPr>
            <a:spLocks noGrp="1"/>
          </p:cNvSpPr>
          <p:nvPr>
            <p:ph idx="1"/>
          </p:nvPr>
        </p:nvSpPr>
        <p:spPr>
          <a:xfrm>
            <a:off x="1371600" y="2196852"/>
            <a:ext cx="9699674" cy="3967090"/>
          </a:xfrm>
        </p:spPr>
        <p:txBody>
          <a:bodyPr>
            <a:normAutofit lnSpcReduction="10000"/>
          </a:bodyPr>
          <a:lstStyle/>
          <a:p>
            <a:r>
              <a:rPr lang="en-US" dirty="0">
                <a:solidFill>
                  <a:srgbClr val="101D49"/>
                </a:solidFill>
                <a:latin typeface="Times New Roman" panose="02020603050405020304" pitchFamily="18" charset="0"/>
                <a:cs typeface="Times New Roman" panose="02020603050405020304" pitchFamily="18" charset="0"/>
              </a:rPr>
              <a:t>Respondents should use Attachment F to complete their Technical Proposal. Requirements in the Scope of Work (SOW) should be reviewed carefully as they should inform answers to the questions in Attachment F. Use the yellow shaded fields to answer the questions in Attachment F.</a:t>
            </a:r>
          </a:p>
          <a:p>
            <a:pPr lvl="1"/>
            <a:r>
              <a:rPr lang="en-US" i="0" dirty="0">
                <a:solidFill>
                  <a:srgbClr val="002060"/>
                </a:solidFill>
                <a:latin typeface="Times New Roman" panose="02020603050405020304" pitchFamily="18" charset="0"/>
                <a:cs typeface="Times New Roman" panose="02020603050405020304" pitchFamily="18" charset="0"/>
              </a:rPr>
              <a:t>Respondents shall describe relevant experience and explain how they propose to perform the work.</a:t>
            </a:r>
          </a:p>
          <a:p>
            <a:pPr lvl="1"/>
            <a:r>
              <a:rPr lang="en-US" i="0" dirty="0">
                <a:solidFill>
                  <a:srgbClr val="002060"/>
                </a:solidFill>
                <a:latin typeface="Times New Roman" panose="02020603050405020304" pitchFamily="18" charset="0"/>
                <a:cs typeface="Times New Roman" panose="02020603050405020304" pitchFamily="18" charset="0"/>
              </a:rPr>
              <a:t>Insert text in the provided yellow fields. Yellow </a:t>
            </a:r>
            <a:r>
              <a:rPr lang="en-US" i="0" dirty="0">
                <a:solidFill>
                  <a:srgbClr val="101D49"/>
                </a:solidFill>
                <a:latin typeface="Times New Roman" panose="02020603050405020304" pitchFamily="18" charset="0"/>
                <a:cs typeface="Times New Roman" panose="02020603050405020304" pitchFamily="18" charset="0"/>
              </a:rPr>
              <a:t>fields will expand to accommodate content. </a:t>
            </a:r>
          </a:p>
          <a:p>
            <a:pPr lvl="1"/>
            <a:r>
              <a:rPr lang="en-US" i="0" dirty="0">
                <a:solidFill>
                  <a:srgbClr val="101D49"/>
                </a:solidFill>
                <a:latin typeface="Times New Roman" panose="02020603050405020304" pitchFamily="18" charset="0"/>
                <a:cs typeface="Times New Roman" panose="02020603050405020304" pitchFamily="18" charset="0"/>
              </a:rPr>
              <a:t>Make every attempt to preserve the original format of Attachment F.</a:t>
            </a:r>
          </a:p>
          <a:p>
            <a:r>
              <a:rPr lang="en-US" dirty="0">
                <a:solidFill>
                  <a:srgbClr val="101D49"/>
                </a:solidFill>
                <a:latin typeface="Times New Roman" panose="02020603050405020304" pitchFamily="18" charset="0"/>
                <a:cs typeface="Times New Roman" panose="02020603050405020304" pitchFamily="18" charset="0"/>
              </a:rPr>
              <a:t>Where appropriate, supporting documentation (e.g. diagrams, certificates, graphics, or other exhibits) may be submitted as an attachment and </a:t>
            </a:r>
            <a:r>
              <a:rPr lang="en-US" u="sng" dirty="0">
                <a:solidFill>
                  <a:srgbClr val="101D49"/>
                </a:solidFill>
                <a:latin typeface="Times New Roman" panose="02020603050405020304" pitchFamily="18" charset="0"/>
                <a:cs typeface="Times New Roman" panose="02020603050405020304" pitchFamily="18" charset="0"/>
              </a:rPr>
              <a:t>referenced</a:t>
            </a:r>
            <a:r>
              <a:rPr lang="en-US" dirty="0">
                <a:solidFill>
                  <a:srgbClr val="101D49"/>
                </a:solidFill>
                <a:latin typeface="Times New Roman" panose="02020603050405020304" pitchFamily="18" charset="0"/>
                <a:cs typeface="Times New Roman" panose="02020603050405020304" pitchFamily="18" charset="0"/>
              </a:rPr>
              <a:t> within the relevant answer field.</a:t>
            </a:r>
          </a:p>
          <a:p>
            <a:endParaRPr lang="en-US" dirty="0"/>
          </a:p>
        </p:txBody>
      </p:sp>
    </p:spTree>
    <p:extLst>
      <p:ext uri="{BB962C8B-B14F-4D97-AF65-F5344CB8AC3E}">
        <p14:creationId xmlns:p14="http://schemas.microsoft.com/office/powerpoint/2010/main" val="1644121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295400" y="1794831"/>
            <a:ext cx="9601200" cy="3565788"/>
          </a:xfrm>
        </p:spPr>
        <p:txBody>
          <a:bodyPr>
            <a:noAutofit/>
          </a:bodyPr>
          <a:lstStyle/>
          <a:p>
            <a:r>
              <a:rPr lang="en-US" sz="2400" b="1" dirty="0">
                <a:solidFill>
                  <a:srgbClr val="101D49"/>
                </a:solidFill>
                <a:latin typeface="Times New Roman" panose="02020603050405020304" pitchFamily="18" charset="0"/>
                <a:cs typeface="Times New Roman" panose="02020603050405020304" pitchFamily="18" charset="0"/>
              </a:rPr>
              <a:t>Buy Indiana </a:t>
            </a:r>
          </a:p>
          <a:p>
            <a:pPr lvl="1"/>
            <a:r>
              <a:rPr lang="en-US" i="0" dirty="0">
                <a:solidFill>
                  <a:srgbClr val="101D49"/>
                </a:solidFill>
                <a:latin typeface="Times New Roman" panose="02020603050405020304" pitchFamily="18" charset="0"/>
                <a:cs typeface="Times New Roman" panose="02020603050405020304" pitchFamily="18" charset="0"/>
              </a:rPr>
              <a:t>Respondent’s Buy Indiana status must be finalized by proposal due date.</a:t>
            </a:r>
          </a:p>
          <a:p>
            <a:pPr lvl="1"/>
            <a:r>
              <a:rPr lang="en-US" i="0" dirty="0">
                <a:solidFill>
                  <a:srgbClr val="101D49"/>
                </a:solidFill>
                <a:latin typeface="Times New Roman" panose="02020603050405020304" pitchFamily="18" charset="0"/>
                <a:cs typeface="Times New Roman" panose="02020603050405020304" pitchFamily="18" charset="0"/>
              </a:rPr>
              <a:t>It is the Respondent’s responsibility to confirm its Buy Indiana status for this portion of the process. </a:t>
            </a:r>
          </a:p>
          <a:p>
            <a:pPr lvl="1"/>
            <a:r>
              <a:rPr lang="en-US" i="0" dirty="0">
                <a:solidFill>
                  <a:srgbClr val="101D49"/>
                </a:solidFill>
                <a:latin typeface="Times New Roman" panose="02020603050405020304" pitchFamily="18" charset="0"/>
                <a:cs typeface="Times New Roman" panose="02020603050405020304" pitchFamily="18" charset="0"/>
              </a:rPr>
              <a:t>Respondent must clearly indicate which preference(s) they intend to claim in </a:t>
            </a:r>
            <a:r>
              <a:rPr lang="en-US" b="1" i="0" dirty="0">
                <a:solidFill>
                  <a:srgbClr val="101D49"/>
                </a:solidFill>
                <a:latin typeface="Times New Roman" panose="02020603050405020304" pitchFamily="18" charset="0"/>
                <a:cs typeface="Times New Roman" panose="02020603050405020304" pitchFamily="18" charset="0"/>
              </a:rPr>
              <a:t>Attachment J</a:t>
            </a:r>
            <a:r>
              <a:rPr lang="en-US" i="0" dirty="0">
                <a:solidFill>
                  <a:srgbClr val="101D49"/>
                </a:solidFill>
                <a:latin typeface="Times New Roman" panose="02020603050405020304" pitchFamily="18" charset="0"/>
                <a:cs typeface="Times New Roman" panose="02020603050405020304" pitchFamily="18" charset="0"/>
              </a:rPr>
              <a:t>.</a:t>
            </a:r>
            <a:r>
              <a:rPr lang="en-US" b="1" i="0" dirty="0">
                <a:solidFill>
                  <a:srgbClr val="101D49"/>
                </a:solidFill>
                <a:latin typeface="Times New Roman" panose="02020603050405020304" pitchFamily="18" charset="0"/>
                <a:cs typeface="Times New Roman" panose="02020603050405020304" pitchFamily="18" charset="0"/>
              </a:rPr>
              <a:t> </a:t>
            </a:r>
          </a:p>
          <a:p>
            <a:pPr lvl="1"/>
            <a:r>
              <a:rPr lang="en-US" i="0" dirty="0">
                <a:solidFill>
                  <a:srgbClr val="101D49"/>
                </a:solidFill>
                <a:latin typeface="Times New Roman" panose="02020603050405020304" pitchFamily="18" charset="0"/>
                <a:cs typeface="Times New Roman" panose="02020603050405020304" pitchFamily="18" charset="0"/>
              </a:rPr>
              <a:t>Respondents that wish to claim the Buy Indiana preference must be listed on IDOA’s Buy Indiana Certification List.</a:t>
            </a:r>
          </a:p>
        </p:txBody>
      </p:sp>
    </p:spTree>
    <p:extLst>
      <p:ext uri="{BB962C8B-B14F-4D97-AF65-F5344CB8AC3E}">
        <p14:creationId xmlns:p14="http://schemas.microsoft.com/office/powerpoint/2010/main" val="40902773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Proposal Preparation</a:t>
            </a:r>
          </a:p>
        </p:txBody>
      </p:sp>
      <p:sp>
        <p:nvSpPr>
          <p:cNvPr id="6" name="Content Placeholder 5"/>
          <p:cNvSpPr>
            <a:spLocks noGrp="1"/>
          </p:cNvSpPr>
          <p:nvPr>
            <p:ph idx="1"/>
          </p:nvPr>
        </p:nvSpPr>
        <p:spPr>
          <a:xfrm>
            <a:off x="1371600" y="1913206"/>
            <a:ext cx="9601200" cy="4073934"/>
          </a:xfrm>
        </p:spPr>
        <p:txBody>
          <a:bodyPr>
            <a:normAutofit fontScale="92500" lnSpcReduction="20000"/>
          </a:bodyPr>
          <a:lstStyle/>
          <a:p>
            <a:r>
              <a:rPr lang="en-US" sz="2600" b="1" dirty="0">
                <a:solidFill>
                  <a:srgbClr val="101D49"/>
                </a:solidFill>
                <a:latin typeface="Times New Roman" panose="02020603050405020304" pitchFamily="18" charset="0"/>
                <a:cs typeface="Times New Roman" panose="02020603050405020304" pitchFamily="18" charset="0"/>
              </a:rPr>
              <a:t>Confidential Information (Section 1.15)</a:t>
            </a:r>
          </a:p>
          <a:p>
            <a:pPr lvl="1"/>
            <a:r>
              <a:rPr lang="en-US" sz="2200" i="0" dirty="0">
                <a:solidFill>
                  <a:srgbClr val="101D49"/>
                </a:solidFill>
                <a:latin typeface="Times New Roman" panose="02020603050405020304" pitchFamily="18" charset="0"/>
                <a:cs typeface="Times New Roman" panose="02020603050405020304" pitchFamily="18" charset="0"/>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p>
          <a:p>
            <a:pPr lvl="1"/>
            <a:r>
              <a:rPr lang="en-US" sz="2200" i="0" dirty="0">
                <a:solidFill>
                  <a:srgbClr val="101D49"/>
                </a:solidFill>
                <a:latin typeface="Times New Roman" panose="02020603050405020304" pitchFamily="18" charset="0"/>
                <a:cs typeface="Times New Roman" panose="02020603050405020304" pitchFamily="18" charset="0"/>
              </a:rPr>
              <a:t>In order to request certain information be kept confidential, Respondents must claim a statutory exception to the APRA in their </a:t>
            </a:r>
            <a:r>
              <a:rPr lang="en-US" sz="2200" b="1" i="0" dirty="0">
                <a:solidFill>
                  <a:srgbClr val="101D49"/>
                </a:solidFill>
                <a:latin typeface="Times New Roman" panose="02020603050405020304" pitchFamily="18" charset="0"/>
                <a:cs typeface="Times New Roman" panose="02020603050405020304" pitchFamily="18" charset="0"/>
              </a:rPr>
              <a:t>Attachment J</a:t>
            </a:r>
            <a:r>
              <a:rPr lang="en-US" sz="2200" i="0" dirty="0">
                <a:solidFill>
                  <a:srgbClr val="101D49"/>
                </a:solidFill>
                <a:latin typeface="Times New Roman" panose="02020603050405020304" pitchFamily="18" charset="0"/>
                <a:cs typeface="Times New Roman" panose="02020603050405020304" pitchFamily="18" charset="0"/>
              </a:rPr>
              <a:t>, including describing which specific provision applies to which specific part of their response. </a:t>
            </a:r>
          </a:p>
          <a:p>
            <a:pPr lvl="1"/>
            <a:r>
              <a:rPr lang="en-US" sz="2200" i="0" dirty="0">
                <a:solidFill>
                  <a:srgbClr val="101D49"/>
                </a:solidFill>
                <a:latin typeface="Times New Roman" panose="02020603050405020304" pitchFamily="18" charset="0"/>
                <a:cs typeface="Times New Roman" panose="02020603050405020304" pitchFamily="18" charset="0"/>
              </a:rPr>
              <a:t>Confidential information must also be clearly marked and kept separate from the proposal in the electronic copies.  IDOA recommends sending a “public” file that has the confidential information redacted (may be in PDF format) and a “final” file that includes all required information (must be in format provided).</a:t>
            </a:r>
          </a:p>
          <a:p>
            <a:pPr marL="530339" lvl="1" indent="0">
              <a:buNone/>
            </a:pPr>
            <a:endParaRPr lang="en-US" sz="2200" i="0" dirty="0">
              <a:solidFill>
                <a:srgbClr val="101D49"/>
              </a:solidFill>
              <a:latin typeface="Times New Roman" panose="02020603050405020304" pitchFamily="18" charset="0"/>
              <a:cs typeface="Times New Roman" panose="02020603050405020304" pitchFamily="18" charset="0"/>
            </a:endParaRPr>
          </a:p>
          <a:p>
            <a:pPr marL="530339" lvl="1" indent="0" algn="ctr">
              <a:buNone/>
            </a:pPr>
            <a:r>
              <a:rPr lang="en-US" sz="2200" b="1" i="0" u="sng" dirty="0">
                <a:solidFill>
                  <a:srgbClr val="FF0000"/>
                </a:solidFill>
                <a:latin typeface="Times New Roman" panose="02020603050405020304" pitchFamily="18" charset="0"/>
                <a:cs typeface="Times New Roman" panose="02020603050405020304" pitchFamily="18" charset="0"/>
              </a:rPr>
              <a:t>DO NOT LABEL YOUR ENTIRE RESPONSE AS CONFIDENTIAL </a:t>
            </a:r>
          </a:p>
          <a:p>
            <a:pPr marL="530339" lvl="1" indent="0">
              <a:buNone/>
            </a:pPr>
            <a:endParaRPr lang="en-US" sz="2200" i="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4228047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Evaluation Criteria</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816523416"/>
              </p:ext>
            </p:extLst>
          </p:nvPr>
        </p:nvGraphicFramePr>
        <p:xfrm>
          <a:off x="1371600" y="1997513"/>
          <a:ext cx="9083842" cy="4016028"/>
        </p:xfrm>
        <a:graphic>
          <a:graphicData uri="http://schemas.openxmlformats.org/drawingml/2006/table">
            <a:tbl>
              <a:tblPr firstRow="1" bandRow="1">
                <a:tableStyleId>{5C22544A-7EE6-4342-B048-85BDC9FD1C3A}</a:tableStyleId>
              </a:tblPr>
              <a:tblGrid>
                <a:gridCol w="5212080">
                  <a:extLst>
                    <a:ext uri="{9D8B030D-6E8A-4147-A177-3AD203B41FA5}">
                      <a16:colId xmlns:a16="http://schemas.microsoft.com/office/drawing/2014/main" val="20000"/>
                    </a:ext>
                  </a:extLst>
                </a:gridCol>
                <a:gridCol w="3871762">
                  <a:extLst>
                    <a:ext uri="{9D8B030D-6E8A-4147-A177-3AD203B41FA5}">
                      <a16:colId xmlns:a16="http://schemas.microsoft.com/office/drawing/2014/main" val="20001"/>
                    </a:ext>
                  </a:extLst>
                </a:gridCol>
              </a:tblGrid>
              <a:tr h="37759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Criteria</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377597">
                <a:tc>
                  <a:txBody>
                    <a:bodyPr/>
                    <a:lstStyle/>
                    <a:p>
                      <a:pPr marL="0" marR="0" lvl="0" indent="0">
                        <a:spcBef>
                          <a:spcPts val="0"/>
                        </a:spcBef>
                        <a:spcAft>
                          <a:spcPts val="0"/>
                        </a:spcAft>
                        <a:buFontTx/>
                        <a:buNone/>
                      </a:pPr>
                      <a:r>
                        <a:rPr lang="en-US" sz="1500" b="1" spc="-10" dirty="0">
                          <a:solidFill>
                            <a:srgbClr val="101D49"/>
                          </a:solidFill>
                          <a:latin typeface="Times New Roman" panose="02020603050405020304" pitchFamily="18" charset="0"/>
                          <a:ea typeface="Times New Roman"/>
                          <a:cs typeface="Times New Roman" panose="02020603050405020304" pitchFamily="18" charset="0"/>
                        </a:rPr>
                        <a:t>Adherence to Mandatory Requirements</a:t>
                      </a:r>
                      <a:endParaRPr lang="en-US" sz="1500" b="1" dirty="0">
                        <a:solidFill>
                          <a:srgbClr val="101D49"/>
                        </a:solidFill>
                        <a:latin typeface="Times New Roman" panose="02020603050405020304" pitchFamily="18" charset="0"/>
                        <a:ea typeface="Times New Roman"/>
                        <a:cs typeface="Times New Roman" panose="02020603050405020304" pitchFamily="18" charset="0"/>
                      </a:endParaRP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Pass/Fail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36688">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Management Assessment/Quality (Business and Technical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dirty="0">
                          <a:solidFill>
                            <a:srgbClr val="101D49"/>
                          </a:solidFill>
                          <a:latin typeface="Times New Roman" panose="02020603050405020304" pitchFamily="18" charset="0"/>
                          <a:ea typeface="Times New Roman"/>
                          <a:cs typeface="Times New Roman" panose="02020603050405020304" pitchFamily="18" charset="0"/>
                        </a:rPr>
                        <a:t>45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Cost (Cost Proposal)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35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Buy Indiana </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05165971"/>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Minority Business Participation (MBE)</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9996637"/>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Women Business Participation (WBE)</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3.2.5)</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1528940"/>
                  </a:ext>
                </a:extLst>
              </a:tr>
              <a:tr h="377597">
                <a:tc>
                  <a:txBody>
                    <a:bodyPr/>
                    <a:lstStyle/>
                    <a:p>
                      <a:pPr marL="0" marR="0" lvl="0" indent="0">
                        <a:spcBef>
                          <a:spcPts val="0"/>
                        </a:spcBef>
                        <a:spcAft>
                          <a:spcPts val="0"/>
                        </a:spcAft>
                        <a:buFontTx/>
                        <a:buNone/>
                      </a:pPr>
                      <a:r>
                        <a:rPr lang="en-US" sz="1500" b="1" dirty="0">
                          <a:solidFill>
                            <a:srgbClr val="101D49"/>
                          </a:solidFill>
                          <a:latin typeface="Times New Roman" panose="02020603050405020304" pitchFamily="18" charset="0"/>
                          <a:ea typeface="Times New Roman"/>
                          <a:cs typeface="Times New Roman" panose="02020603050405020304" pitchFamily="18" charset="0"/>
                        </a:rPr>
                        <a:t>Indiana Veteran Owned Small Business Participation (IVOSB)</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5 points (1 bonus points are available, </a:t>
                      </a:r>
                    </a:p>
                    <a:p>
                      <a:pPr marL="0" marR="0" algn="ctr">
                        <a:spcBef>
                          <a:spcPts val="0"/>
                        </a:spcBef>
                        <a:spcAft>
                          <a:spcPts val="0"/>
                        </a:spcAft>
                      </a:pPr>
                      <a:r>
                        <a:rPr lang="en-US" sz="1500" b="1" kern="1200" baseline="0" dirty="0">
                          <a:solidFill>
                            <a:srgbClr val="101D49"/>
                          </a:solidFill>
                          <a:latin typeface="Times New Roman" panose="02020603050405020304" pitchFamily="18" charset="0"/>
                          <a:ea typeface="Times New Roman"/>
                          <a:cs typeface="Times New Roman" panose="02020603050405020304" pitchFamily="18" charset="0"/>
                        </a:rPr>
                        <a:t>see Section 3.2.6)</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35255151"/>
                  </a:ext>
                </a:extLst>
              </a:tr>
              <a:tr h="251577">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Total</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algn="ctr">
                        <a:spcBef>
                          <a:spcPts val="0"/>
                        </a:spcBef>
                        <a:spcAft>
                          <a:spcPts val="0"/>
                        </a:spcAft>
                      </a:pPr>
                      <a:r>
                        <a:rPr lang="en-US" sz="1500" b="1" dirty="0">
                          <a:solidFill>
                            <a:srgbClr val="101D49"/>
                          </a:solidFill>
                          <a:latin typeface="Times New Roman" panose="02020603050405020304" pitchFamily="18" charset="0"/>
                          <a:ea typeface="Times New Roman"/>
                          <a:cs typeface="Times New Roman" panose="02020603050405020304" pitchFamily="18" charset="0"/>
                        </a:rPr>
                        <a:t>100 points (103 if bonus awarded)</a:t>
                      </a:r>
                    </a:p>
                  </a:txBody>
                  <a:tcPr marL="44824" marR="44824" marT="44824" marB="448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354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3919" y="764327"/>
            <a:ext cx="10125448" cy="829157"/>
          </a:xfrm>
        </p:spPr>
        <p:txBody>
          <a:bodyPr/>
          <a:lstStyle/>
          <a:p>
            <a:r>
              <a:rPr lang="en-US" sz="40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021307"/>
            <a:ext cx="9601200" cy="3525252"/>
          </a:xfrm>
        </p:spPr>
        <p:txBody>
          <a:bodyPr>
            <a:normAutofit fontScale="92500" lnSpcReduction="10000"/>
          </a:bodyPr>
          <a:lstStyle/>
          <a:p>
            <a:pPr marL="0" indent="0">
              <a:lnSpc>
                <a:spcPct val="110000"/>
              </a:lnSpc>
              <a:buNone/>
              <a:defRPr/>
            </a:pPr>
            <a:r>
              <a:rPr lang="en-US" altLang="en-US" sz="2600" b="1" dirty="0">
                <a:solidFill>
                  <a:srgbClr val="101D49"/>
                </a:solidFill>
                <a:latin typeface="Times New Roman" panose="02020603050405020304" pitchFamily="18" charset="0"/>
                <a:cs typeface="Times New Roman" panose="02020603050405020304" pitchFamily="18" charset="0"/>
              </a:rPr>
              <a:t>Mission/Vision </a:t>
            </a:r>
          </a:p>
          <a:p>
            <a:pPr lvl="1"/>
            <a:r>
              <a:rPr lang="en-US" altLang="en-US" sz="2200" i="0" dirty="0">
                <a:solidFill>
                  <a:srgbClr val="101D49"/>
                </a:solidFill>
                <a:latin typeface="Times New Roman" panose="02020603050405020304" pitchFamily="18" charset="0"/>
                <a:cs typeface="Times New Roman" panose="02020603050405020304" pitchFamily="18" charset="0"/>
              </a:rPr>
              <a:t>Promote, monitor, and enforce the standards for certification of minority and women’s business enterprises.</a:t>
            </a:r>
          </a:p>
          <a:p>
            <a:pPr lvl="1"/>
            <a:r>
              <a:rPr lang="en-US" altLang="en-US" sz="2200" i="0" dirty="0">
                <a:solidFill>
                  <a:srgbClr val="101D49"/>
                </a:solidFill>
                <a:latin typeface="Times New Roman" panose="02020603050405020304" pitchFamily="18" charset="0"/>
                <a:cs typeface="Times New Roman" panose="02020603050405020304" pitchFamily="18" charset="0"/>
              </a:rPr>
              <a:t>Provide equal opportunity to minority and women enterprises in the state’s procurement and contracting process.</a:t>
            </a:r>
          </a:p>
          <a:p>
            <a:pPr marL="0" indent="0">
              <a:lnSpc>
                <a:spcPct val="110000"/>
              </a:lnSpc>
              <a:buNone/>
              <a:defRPr/>
            </a:pPr>
            <a:r>
              <a:rPr lang="en-US" sz="2600" b="1" dirty="0">
                <a:solidFill>
                  <a:srgbClr val="101D49"/>
                </a:solidFill>
                <a:latin typeface="Times New Roman" panose="02020603050405020304" pitchFamily="18" charset="0"/>
                <a:cs typeface="Times New Roman" panose="02020603050405020304" pitchFamily="18" charset="0"/>
              </a:rPr>
              <a:t>Nondiscrimination and Antidiscrimination Laws</a:t>
            </a:r>
          </a:p>
          <a:p>
            <a:pPr lvl="1"/>
            <a:r>
              <a:rPr lang="en-US" sz="2200" i="0" dirty="0">
                <a:solidFill>
                  <a:srgbClr val="101D49"/>
                </a:solidFill>
                <a:latin typeface="Times New Roman" panose="02020603050405020304" pitchFamily="18" charset="0"/>
                <a:cs typeface="Times New Roman" panose="02020603050405020304" pitchFamily="18" charset="0"/>
              </a:rPr>
              <a:t>Pursuant to Indiana Civil Rights Law, specifically IC §22-9-1-10, every state contract shall contain a provision requiring the contractor and subcontractors to not discriminate against any employee or applicant with respect to Protected Characteristics.</a:t>
            </a:r>
          </a:p>
          <a:p>
            <a:endParaRPr lang="en-US" dirty="0"/>
          </a:p>
        </p:txBody>
      </p:sp>
    </p:spTree>
    <p:extLst>
      <p:ext uri="{BB962C8B-B14F-4D97-AF65-F5344CB8AC3E}">
        <p14:creationId xmlns:p14="http://schemas.microsoft.com/office/powerpoint/2010/main" val="629086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95400" y="757985"/>
            <a:ext cx="9601200" cy="829157"/>
          </a:xfrm>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00992"/>
            <a:ext cx="9601200" cy="4199023"/>
          </a:xfrm>
        </p:spPr>
        <p:txBody>
          <a:bodyPr>
            <a:normAutofit fontScale="85000" lnSpcReduction="20000"/>
          </a:bodyPr>
          <a:lstStyle/>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sz="2400"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sz="2400" i="0" dirty="0">
                <a:solidFill>
                  <a:srgbClr val="101D49"/>
                </a:solidFill>
                <a:latin typeface="Times New Roman" panose="02020603050405020304" pitchFamily="18" charset="0"/>
                <a:cs typeface="Times New Roman" panose="02020603050405020304" pitchFamily="18" charset="0"/>
              </a:rPr>
              <a:t>E-mail</a:t>
            </a:r>
            <a:r>
              <a:rPr lang="en-US" altLang="en-US" sz="2400" b="1" i="0" dirty="0">
                <a:solidFill>
                  <a:srgbClr val="101D49"/>
                </a:solidFill>
                <a:latin typeface="Times New Roman" panose="02020603050405020304" pitchFamily="18" charset="0"/>
                <a:cs typeface="Times New Roman" panose="02020603050405020304" pitchFamily="18" charset="0"/>
              </a:rPr>
              <a:t>:</a:t>
            </a:r>
            <a:r>
              <a:rPr lang="en-US" altLang="en-US" sz="2400" i="0" dirty="0">
                <a:solidFill>
                  <a:srgbClr val="101D49"/>
                </a:solidFill>
                <a:latin typeface="Times New Roman" panose="02020603050405020304" pitchFamily="18" charset="0"/>
                <a:cs typeface="Times New Roman" panose="02020603050405020304" pitchFamily="18" charset="0"/>
              </a:rPr>
              <a:t> </a:t>
            </a:r>
            <a:r>
              <a:rPr lang="en-US" altLang="en-US" sz="2400" i="0" dirty="0">
                <a:latin typeface="Times New Roman" panose="02020603050405020304" pitchFamily="18" charset="0"/>
                <a:cs typeface="Times New Roman" panose="02020603050405020304" pitchFamily="18" charset="0"/>
                <a:hlinkClick r:id="rId2"/>
              </a:rPr>
              <a:t>mwbecompliance@idoa.in.gov</a:t>
            </a:r>
            <a:endParaRPr lang="en-US" altLang="en-US" sz="2400" i="0" dirty="0">
              <a:latin typeface="Times New Roman" panose="02020603050405020304" pitchFamily="18" charset="0"/>
              <a:cs typeface="Times New Roman" panose="02020603050405020304" pitchFamily="18" charset="0"/>
            </a:endParaRPr>
          </a:p>
          <a:p>
            <a:pPr lvl="1"/>
            <a:r>
              <a:rPr lang="en-US" altLang="en-US" sz="2400" i="0" dirty="0">
                <a:solidFill>
                  <a:srgbClr val="101D49"/>
                </a:solidFill>
                <a:latin typeface="Times New Roman" panose="02020603050405020304" pitchFamily="18" charset="0"/>
                <a:cs typeface="Times New Roman" panose="02020603050405020304" pitchFamily="18" charset="0"/>
              </a:rPr>
              <a:t>Web: </a:t>
            </a:r>
            <a:r>
              <a:rPr lang="en-US" altLang="en-US" sz="2400" i="0" dirty="0">
                <a:latin typeface="Times New Roman" panose="02020603050405020304" pitchFamily="18" charset="0"/>
                <a:cs typeface="Times New Roman" panose="02020603050405020304" pitchFamily="18" charset="0"/>
                <a:hlinkClick r:id="rId3"/>
              </a:rPr>
              <a:t>www.in.gov/idoa/mwbe</a:t>
            </a:r>
            <a:br>
              <a:rPr lang="en-US" altLang="en-US" sz="2600" i="0" dirty="0">
                <a:latin typeface="Times New Roman" panose="02020603050405020304" pitchFamily="18" charset="0"/>
                <a:cs typeface="Times New Roman" panose="02020603050405020304" pitchFamily="18" charset="0"/>
              </a:rPr>
            </a:br>
            <a:endParaRPr lang="en-US" altLang="en-US" sz="2600" i="0" dirty="0">
              <a:latin typeface="Times New Roman" panose="02020603050405020304" pitchFamily="18" charset="0"/>
              <a:cs typeface="Times New Roman" panose="02020603050405020304" pitchFamily="18" charset="0"/>
            </a:endParaRPr>
          </a:p>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Complete Attachment A, MWBE Form</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 </a:t>
            </a:r>
            <a:r>
              <a:rPr lang="en-US" altLang="en-US" sz="2400" dirty="0">
                <a:solidFill>
                  <a:srgbClr val="101D49"/>
                </a:solidFill>
                <a:latin typeface="Times New Roman" panose="02020603050405020304" pitchFamily="18" charset="0"/>
                <a:cs typeface="Times New Roman" panose="02020603050405020304" pitchFamily="18" charset="0"/>
              </a:rPr>
              <a:t>Include sub-contractor letter of commitment</a:t>
            </a:r>
            <a:br>
              <a:rPr lang="en-US" altLang="en-US" sz="2600" dirty="0">
                <a:solidFill>
                  <a:srgbClr val="101D49"/>
                </a:solidFill>
                <a:latin typeface="Times New Roman" panose="02020603050405020304" pitchFamily="18" charset="0"/>
                <a:cs typeface="Times New Roman" panose="02020603050405020304" pitchFamily="18" charset="0"/>
              </a:rPr>
            </a:br>
            <a:r>
              <a:rPr lang="en-US" altLang="en-US" sz="2600" dirty="0">
                <a:solidFill>
                  <a:srgbClr val="101D49"/>
                </a:solidFill>
                <a:latin typeface="Times New Roman" panose="02020603050405020304" pitchFamily="18" charset="0"/>
                <a:cs typeface="Times New Roman" panose="02020603050405020304" pitchFamily="18" charset="0"/>
              </a:rPr>
              <a:t> </a:t>
            </a:r>
          </a:p>
          <a:p>
            <a:pPr marL="0" indent="0">
              <a:buNone/>
            </a:pPr>
            <a:r>
              <a:rPr lang="en-US" altLang="en-US" sz="2800" b="1" dirty="0">
                <a:solidFill>
                  <a:srgbClr val="101D49"/>
                </a:solidFill>
                <a:latin typeface="Times New Roman" panose="02020603050405020304" pitchFamily="18" charset="0"/>
                <a:cs typeface="Times New Roman" panose="02020603050405020304" pitchFamily="18" charset="0"/>
              </a:rPr>
              <a:t>Goals for Proposal</a:t>
            </a:r>
          </a:p>
          <a:p>
            <a:pPr>
              <a:buNone/>
            </a:pPr>
            <a:r>
              <a:rPr lang="en-US" altLang="en-US" sz="2600" dirty="0">
                <a:solidFill>
                  <a:srgbClr val="101D49"/>
                </a:solidFill>
                <a:latin typeface="Times New Roman" panose="02020603050405020304" pitchFamily="18" charset="0"/>
                <a:cs typeface="Times New Roman" panose="02020603050405020304" pitchFamily="18" charset="0"/>
              </a:rPr>
              <a:t>	</a:t>
            </a:r>
            <a:r>
              <a:rPr lang="en-US" altLang="en-US" sz="2400" dirty="0">
                <a:solidFill>
                  <a:srgbClr val="101D49"/>
                </a:solidFill>
                <a:latin typeface="Times New Roman" panose="02020603050405020304" pitchFamily="18" charset="0"/>
                <a:cs typeface="Times New Roman" panose="02020603050405020304" pitchFamily="18" charset="0"/>
              </a:rPr>
              <a:t>- 8% Minority Business Enterprise</a:t>
            </a:r>
          </a:p>
          <a:p>
            <a:pPr>
              <a:buNone/>
            </a:pPr>
            <a:r>
              <a:rPr lang="en-US" altLang="en-US" sz="2400" dirty="0">
                <a:solidFill>
                  <a:srgbClr val="101D49"/>
                </a:solidFill>
                <a:latin typeface="Times New Roman" panose="02020603050405020304" pitchFamily="18" charset="0"/>
                <a:cs typeface="Times New Roman" panose="02020603050405020304" pitchFamily="18" charset="0"/>
              </a:rPr>
              <a:t>	- 11% Women’s Business Enterprise</a:t>
            </a:r>
            <a:endParaRPr lang="en-US" sz="2400" dirty="0">
              <a:solidFill>
                <a:srgbClr val="101D49"/>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142864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161BFB4-8897-D139-480D-2782AF16E4F9}"/>
              </a:ext>
            </a:extLst>
          </p:cNvPr>
          <p:cNvPicPr>
            <a:picLocks noChangeAspect="1"/>
          </p:cNvPicPr>
          <p:nvPr/>
        </p:nvPicPr>
        <p:blipFill>
          <a:blip r:embed="rId3"/>
          <a:stretch>
            <a:fillRect/>
          </a:stretch>
        </p:blipFill>
        <p:spPr>
          <a:xfrm>
            <a:off x="3775093" y="490672"/>
            <a:ext cx="4641813" cy="5876655"/>
          </a:xfrm>
          <a:prstGeom prst="rect">
            <a:avLst/>
          </a:prstGeom>
          <a:effectLst>
            <a:outerShdw blurRad="50800" dist="38100" dir="5400000" algn="t" rotWithShape="0">
              <a:prstClr val="black">
                <a:alpha val="40000"/>
              </a:prstClr>
            </a:outerShdw>
          </a:effectLst>
        </p:spPr>
      </p:pic>
      <p:cxnSp>
        <p:nvCxnSpPr>
          <p:cNvPr id="3" name="Straight Arrow Connector 2">
            <a:extLst>
              <a:ext uri="{FF2B5EF4-FFF2-40B4-BE49-F238E27FC236}">
                <a16:creationId xmlns:a16="http://schemas.microsoft.com/office/drawing/2014/main" id="{4EEBCCB5-B95E-4594-8CB1-875A10EC9E1E}"/>
              </a:ext>
            </a:extLst>
          </p:cNvPr>
          <p:cNvCxnSpPr>
            <a:cxnSpLocks/>
          </p:cNvCxnSpPr>
          <p:nvPr/>
        </p:nvCxnSpPr>
        <p:spPr>
          <a:xfrm>
            <a:off x="3000492" y="3905491"/>
            <a:ext cx="1028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25A8D0C8-855F-4E47-95A8-0B4695843CD4}"/>
              </a:ext>
            </a:extLst>
          </p:cNvPr>
          <p:cNvSpPr txBox="1"/>
          <p:nvPr/>
        </p:nvSpPr>
        <p:spPr>
          <a:xfrm>
            <a:off x="843380" y="3156012"/>
            <a:ext cx="3100390"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Please carefully review the information in this box</a:t>
            </a:r>
          </a:p>
        </p:txBody>
      </p:sp>
    </p:spTree>
    <p:extLst>
      <p:ext uri="{BB962C8B-B14F-4D97-AF65-F5344CB8AC3E}">
        <p14:creationId xmlns:p14="http://schemas.microsoft.com/office/powerpoint/2010/main" val="788914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2286005"/>
            <a:ext cx="9601200" cy="2851480"/>
          </a:xfrm>
        </p:spPr>
        <p:txBody>
          <a:bodyPr>
            <a:normAutofit fontScale="85000" lnSpcReduction="20000"/>
          </a:bodyPr>
          <a:lstStyle/>
          <a:p>
            <a:pPr marL="0" indent="0">
              <a:lnSpc>
                <a:spcPct val="110000"/>
              </a:lnSpc>
              <a:buNone/>
              <a:defRPr/>
            </a:pPr>
            <a:r>
              <a:rPr lang="en-US" sz="2800"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pPr lvl="0"/>
            <a:r>
              <a:rPr lang="en-US" sz="2400" dirty="0">
                <a:solidFill>
                  <a:srgbClr val="101D49"/>
                </a:solidFill>
                <a:latin typeface="Times New Roman" panose="02020603050405020304" pitchFamily="18" charset="0"/>
                <a:cs typeface="Times New Roman" panose="02020603050405020304" pitchFamily="18" charset="0"/>
              </a:rPr>
              <a:t>Are listed in the IDOA Directory of Certified Firms, on or before the proposal due date, national diversity plans are generally not accepted. The directory can be found here: </a:t>
            </a:r>
            <a:r>
              <a:rPr lang="en-US" sz="2400" dirty="0">
                <a:latin typeface="Times New Roman" panose="02020603050405020304" pitchFamily="18" charset="0"/>
                <a:cs typeface="Times New Roman" panose="02020603050405020304" pitchFamily="18" charset="0"/>
                <a:hlinkClick r:id="rId2"/>
              </a:rPr>
              <a:t>http://www.in.gov/idoa/mwbe/2743.htm</a:t>
            </a:r>
            <a:r>
              <a:rPr lang="en-US" sz="2400" dirty="0">
                <a:latin typeface="Times New Roman" panose="02020603050405020304" pitchFamily="18" charset="0"/>
                <a:cs typeface="Times New Roman" panose="02020603050405020304" pitchFamily="18" charset="0"/>
              </a:rPr>
              <a:t>. </a:t>
            </a:r>
          </a:p>
          <a:p>
            <a:r>
              <a:rPr lang="en-US" sz="2400"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sz="2400"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p>
        </p:txBody>
      </p:sp>
    </p:spTree>
    <p:extLst>
      <p:ext uri="{BB962C8B-B14F-4D97-AF65-F5344CB8AC3E}">
        <p14:creationId xmlns:p14="http://schemas.microsoft.com/office/powerpoint/2010/main" val="1283004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a:xfrm>
            <a:off x="1371600" y="1772779"/>
            <a:ext cx="4443984" cy="3569372"/>
          </a:xfrm>
        </p:spPr>
        <p:txBody>
          <a:bodyPr>
            <a:noAutofit/>
          </a:bodyPr>
          <a:lstStyle/>
          <a:p>
            <a:pPr>
              <a:spcBef>
                <a:spcPts val="0"/>
              </a:spcBef>
            </a:pPr>
            <a:r>
              <a:rPr lang="en-US" dirty="0">
                <a:solidFill>
                  <a:srgbClr val="101D49"/>
                </a:solidFill>
                <a:latin typeface="Times New Roman" panose="02020603050405020304" pitchFamily="18" charset="0"/>
                <a:cs typeface="Times New Roman" panose="02020603050405020304" pitchFamily="18" charset="0"/>
              </a:rPr>
              <a:t>General Information</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Purpose of RFP</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Scope of Work</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Term of Contract</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Key Dates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Proposal Preparation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Executive Summary</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Attestation Form</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IN Economic Impact</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Cost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Business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Technical Proposal</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Buy IN</a:t>
            </a:r>
          </a:p>
          <a:p>
            <a:pPr lvl="1">
              <a:spcBef>
                <a:spcPts val="0"/>
              </a:spcBef>
            </a:pPr>
            <a:r>
              <a:rPr lang="en-US" dirty="0">
                <a:solidFill>
                  <a:srgbClr val="101D49"/>
                </a:solidFill>
                <a:latin typeface="Times New Roman" panose="02020603050405020304" pitchFamily="18" charset="0"/>
                <a:cs typeface="Times New Roman" panose="02020603050405020304" pitchFamily="18" charset="0"/>
              </a:rPr>
              <a:t>Confidential Information</a:t>
            </a:r>
          </a:p>
        </p:txBody>
      </p:sp>
      <p:sp>
        <p:nvSpPr>
          <p:cNvPr id="9" name="Content Placeholder 8"/>
          <p:cNvSpPr>
            <a:spLocks noGrp="1"/>
          </p:cNvSpPr>
          <p:nvPr>
            <p:ph sz="quarter" idx="4"/>
          </p:nvPr>
        </p:nvSpPr>
        <p:spPr>
          <a:xfrm>
            <a:off x="6528816" y="1772779"/>
            <a:ext cx="4443984" cy="3689688"/>
          </a:xfrm>
        </p:spPr>
        <p:txBody>
          <a:bodyPr>
            <a:noAutofit/>
          </a:bodyPr>
          <a:lstStyle/>
          <a:p>
            <a:pPr lvl="0">
              <a:spcBef>
                <a:spcPts val="0"/>
              </a:spcBef>
            </a:pPr>
            <a:r>
              <a:rPr lang="en-US" dirty="0">
                <a:solidFill>
                  <a:srgbClr val="101D49"/>
                </a:solidFill>
                <a:latin typeface="Times New Roman" panose="02020603050405020304" pitchFamily="18" charset="0"/>
                <a:cs typeface="Times New Roman" panose="02020603050405020304" pitchFamily="18" charset="0"/>
              </a:rPr>
              <a:t>Evaluation Criteria</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Minority and Women’s Business Enterprises (M/WBE)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Indiana Veteran Owned Small Business (IVOSB)</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IDOA Subcontractor Scoring </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Subcontractor Compliance</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Optional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Required Forms/Documents</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Submission Requirements</a:t>
            </a:r>
          </a:p>
          <a:p>
            <a:pPr>
              <a:spcBef>
                <a:spcPts val="0"/>
              </a:spcBef>
            </a:pPr>
            <a:r>
              <a:rPr lang="en-US" dirty="0">
                <a:solidFill>
                  <a:srgbClr val="101D49"/>
                </a:solidFill>
                <a:latin typeface="Times New Roman" panose="02020603050405020304" pitchFamily="18" charset="0"/>
                <a:cs typeface="Times New Roman" panose="02020603050405020304" pitchFamily="18" charset="0"/>
              </a:rPr>
              <a:t>Additional Information</a:t>
            </a:r>
          </a:p>
          <a:p>
            <a:pPr lvl="0">
              <a:spcBef>
                <a:spcPts val="0"/>
              </a:spcBef>
            </a:pPr>
            <a:r>
              <a:rPr lang="en-US" dirty="0">
                <a:solidFill>
                  <a:srgbClr val="101D49"/>
                </a:solidFill>
                <a:latin typeface="Times New Roman" panose="02020603050405020304" pitchFamily="18" charset="0"/>
                <a:cs typeface="Times New Roman" panose="02020603050405020304" pitchFamily="18" charset="0"/>
              </a:rPr>
              <a:t>Questions</a:t>
            </a:r>
          </a:p>
        </p:txBody>
      </p:sp>
      <p:sp>
        <p:nvSpPr>
          <p:cNvPr id="5" name="Title 4"/>
          <p:cNvSpPr>
            <a:spLocks noGrp="1"/>
          </p:cNvSpPr>
          <p:nvPr>
            <p:ph type="title"/>
          </p:nvPr>
        </p:nvSpPr>
        <p:spPr>
          <a:xfrm>
            <a:off x="1371600" y="765606"/>
            <a:ext cx="9601200" cy="829157"/>
          </a:xfrm>
        </p:spPr>
        <p:txBody>
          <a:bodyPr/>
          <a:lstStyle/>
          <a:p>
            <a:r>
              <a:rPr lang="en-US" sz="4000" dirty="0">
                <a:latin typeface="Times New Roman" panose="02020603050405020304" pitchFamily="18" charset="0"/>
                <a:cs typeface="Times New Roman" panose="02020603050405020304" pitchFamily="18" charset="0"/>
              </a:rPr>
              <a:t>Agenda</a:t>
            </a:r>
          </a:p>
        </p:txBody>
      </p:sp>
    </p:spTree>
    <p:extLst>
      <p:ext uri="{BB962C8B-B14F-4D97-AF65-F5344CB8AC3E}">
        <p14:creationId xmlns:p14="http://schemas.microsoft.com/office/powerpoint/2010/main" val="35961262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p:txBody>
          <a:bodyPr>
            <a:normAutofit lnSpcReduction="10000"/>
          </a:bodyPr>
          <a:lstStyle/>
          <a:p>
            <a:pPr marL="0" indent="0">
              <a:lnSpc>
                <a:spcPct val="90000"/>
              </a:lnSpc>
              <a:buNone/>
              <a:defRPr/>
            </a:pPr>
            <a:r>
              <a:rPr lang="en-US" sz="2400" b="1" dirty="0">
                <a:solidFill>
                  <a:srgbClr val="101D49"/>
                </a:solidFill>
                <a:latin typeface="Times New Roman" panose="02020603050405020304" pitchFamily="18" charset="0"/>
                <a:cs typeface="Times New Roman" panose="02020603050405020304" pitchFamily="18" charset="0"/>
              </a:rPr>
              <a:t>Prime contractors should note the following: </a:t>
            </a:r>
          </a:p>
          <a:p>
            <a:pPr lvl="0"/>
            <a:r>
              <a:rPr lang="en-US" dirty="0">
                <a:solidFill>
                  <a:srgbClr val="101D49"/>
                </a:solidFill>
                <a:latin typeface="Times New Roman" panose="02020603050405020304" pitchFamily="18" charset="0"/>
                <a:cs typeface="Times New Roman" panose="02020603050405020304" pitchFamily="18" charset="0"/>
              </a:rPr>
              <a:t>Subcontractors’ MBE/WBE Certification Letter, provided by IDOA, must accompany the proposal to show current status of certification.</a:t>
            </a:r>
          </a:p>
          <a:p>
            <a:pPr lvl="0"/>
            <a:r>
              <a:rPr lang="en-US"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pPr lvl="0"/>
            <a:r>
              <a:rPr lang="en-US" dirty="0">
                <a:solidFill>
                  <a:srgbClr val="101D49"/>
                </a:solidFill>
                <a:latin typeface="Times New Roman" panose="02020603050405020304" pitchFamily="18" charset="0"/>
                <a:cs typeface="Times New Roman" panose="02020603050405020304" pitchFamily="18" charset="0"/>
              </a:rPr>
              <a:t>Pursuant to 25 IAC 5-6-2(b)(d), a Prime Contractor who is a MBE or WBE must meet subcontractor goals by using other listed certified firms.  Certified Prime Contractors cannot count their own workforce or companies to meet this requirement.</a:t>
            </a:r>
          </a:p>
          <a:p>
            <a:endParaRPr lang="en-US" dirty="0"/>
          </a:p>
        </p:txBody>
      </p:sp>
    </p:spTree>
    <p:extLst>
      <p:ext uri="{BB962C8B-B14F-4D97-AF65-F5344CB8AC3E}">
        <p14:creationId xmlns:p14="http://schemas.microsoft.com/office/powerpoint/2010/main" val="33285801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467370E-BC78-4C03-EE40-AAF1C273B84A}"/>
              </a:ext>
            </a:extLst>
          </p:cNvPr>
          <p:cNvPicPr>
            <a:picLocks noChangeAspect="1"/>
          </p:cNvPicPr>
          <p:nvPr/>
        </p:nvPicPr>
        <p:blipFill>
          <a:blip r:embed="rId2"/>
          <a:stretch>
            <a:fillRect/>
          </a:stretch>
        </p:blipFill>
        <p:spPr>
          <a:xfrm>
            <a:off x="2251952" y="1699843"/>
            <a:ext cx="8096968" cy="4287297"/>
          </a:xfrm>
          <a:prstGeom prst="rect">
            <a:avLst/>
          </a:prstGeom>
        </p:spPr>
      </p:pic>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9" name="Right Arrow 10">
            <a:extLst>
              <a:ext uri="{FF2B5EF4-FFF2-40B4-BE49-F238E27FC236}">
                <a16:creationId xmlns:a16="http://schemas.microsoft.com/office/drawing/2014/main" id="{0B59D8D5-1A76-4A81-B70D-CA2B82D74BEA}"/>
              </a:ext>
            </a:extLst>
          </p:cNvPr>
          <p:cNvSpPr/>
          <p:nvPr/>
        </p:nvSpPr>
        <p:spPr>
          <a:xfrm>
            <a:off x="1546013" y="442549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10">
            <a:extLst>
              <a:ext uri="{FF2B5EF4-FFF2-40B4-BE49-F238E27FC236}">
                <a16:creationId xmlns:a16="http://schemas.microsoft.com/office/drawing/2014/main" id="{0B59D8D5-1A76-4A81-B70D-CA2B82D74BEA}"/>
              </a:ext>
            </a:extLst>
          </p:cNvPr>
          <p:cNvSpPr/>
          <p:nvPr/>
        </p:nvSpPr>
        <p:spPr>
          <a:xfrm>
            <a:off x="1546013" y="4905183"/>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Right Arrow 10"/>
          <p:cNvSpPr/>
          <p:nvPr/>
        </p:nvSpPr>
        <p:spPr>
          <a:xfrm rot="10800000">
            <a:off x="10348920" y="4862775"/>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2" name="Right Arrow 10">
            <a:extLst>
              <a:ext uri="{FF2B5EF4-FFF2-40B4-BE49-F238E27FC236}">
                <a16:creationId xmlns:a16="http://schemas.microsoft.com/office/drawing/2014/main" id="{A544DD3B-C62E-4D5B-A7F4-03CE0619FA63}"/>
              </a:ext>
            </a:extLst>
          </p:cNvPr>
          <p:cNvSpPr/>
          <p:nvPr/>
        </p:nvSpPr>
        <p:spPr>
          <a:xfrm>
            <a:off x="1566152" y="273889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8" name="TextBox 17">
            <a:extLst>
              <a:ext uri="{FF2B5EF4-FFF2-40B4-BE49-F238E27FC236}">
                <a16:creationId xmlns:a16="http://schemas.microsoft.com/office/drawing/2014/main" id="{DD3921FA-6538-4C20-AF2E-9D7F73986DD4}"/>
              </a:ext>
            </a:extLst>
          </p:cNvPr>
          <p:cNvSpPr txBox="1"/>
          <p:nvPr/>
        </p:nvSpPr>
        <p:spPr>
          <a:xfrm>
            <a:off x="6317946" y="4839482"/>
            <a:ext cx="336885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A business function that </a:t>
            </a:r>
            <a:r>
              <a:rPr kumimoji="0" lang="en-US" sz="1200" b="1" i="0" u="sng"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directly</a:t>
            </a: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 supports the scope of work as defined in the RFP Section 1.4</a:t>
            </a:r>
          </a:p>
        </p:txBody>
      </p:sp>
      <p:sp>
        <p:nvSpPr>
          <p:cNvPr id="21" name="TextBox 20">
            <a:extLst>
              <a:ext uri="{FF2B5EF4-FFF2-40B4-BE49-F238E27FC236}">
                <a16:creationId xmlns:a16="http://schemas.microsoft.com/office/drawing/2014/main" id="{54F0F886-D145-42F3-A165-77EF1E6B308D}"/>
              </a:ext>
            </a:extLst>
          </p:cNvPr>
          <p:cNvSpPr txBox="1"/>
          <p:nvPr/>
        </p:nvSpPr>
        <p:spPr>
          <a:xfrm>
            <a:off x="4106484" y="4377817"/>
            <a:ext cx="183267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Total $ Subcontractor Commitment </a:t>
            </a:r>
          </a:p>
        </p:txBody>
      </p:sp>
      <p:sp>
        <p:nvSpPr>
          <p:cNvPr id="22" name="TextBox 21">
            <a:extLst>
              <a:ext uri="{FF2B5EF4-FFF2-40B4-BE49-F238E27FC236}">
                <a16:creationId xmlns:a16="http://schemas.microsoft.com/office/drawing/2014/main" id="{9BD6FF05-D14D-41A4-9EDD-ACA594FAAC3A}"/>
              </a:ext>
            </a:extLst>
          </p:cNvPr>
          <p:cNvSpPr txBox="1"/>
          <p:nvPr/>
        </p:nvSpPr>
        <p:spPr>
          <a:xfrm>
            <a:off x="4106484" y="4952876"/>
            <a:ext cx="355641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of Total Bid Amount </a:t>
            </a:r>
          </a:p>
        </p:txBody>
      </p:sp>
      <p:sp>
        <p:nvSpPr>
          <p:cNvPr id="2" name="Rectangle 1">
            <a:extLst>
              <a:ext uri="{FF2B5EF4-FFF2-40B4-BE49-F238E27FC236}">
                <a16:creationId xmlns:a16="http://schemas.microsoft.com/office/drawing/2014/main" id="{BA0CA6F8-DFD6-14AA-B155-C6E908CD073D}"/>
              </a:ext>
            </a:extLst>
          </p:cNvPr>
          <p:cNvSpPr/>
          <p:nvPr/>
        </p:nvSpPr>
        <p:spPr>
          <a:xfrm>
            <a:off x="2940424" y="2250141"/>
            <a:ext cx="2447364" cy="152400"/>
          </a:xfrm>
          <a:prstGeom prst="rect">
            <a:avLst/>
          </a:prstGeom>
          <a:solidFill>
            <a:schemeClr val="bg1"/>
          </a:solidFill>
          <a:ln>
            <a:solidFill>
              <a:schemeClr val="bg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99481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37084"/>
            <a:ext cx="9601200" cy="4138863"/>
          </a:xfrm>
        </p:spPr>
        <p:txBody>
          <a:bodyPr>
            <a:normAutofit fontScale="92500" lnSpcReduction="20000"/>
          </a:bodyPr>
          <a:lstStyle/>
          <a:p>
            <a:pPr marL="115888" indent="-115888"/>
            <a:r>
              <a:rPr lang="en-US" sz="2200" b="1" dirty="0">
                <a:solidFill>
                  <a:srgbClr val="101D49"/>
                </a:solidFill>
                <a:latin typeface="Times New Roman" panose="02020603050405020304" pitchFamily="18" charset="0"/>
                <a:cs typeface="Times New Roman" panose="02020603050405020304" pitchFamily="18" charset="0"/>
              </a:rPr>
              <a:t>Scoring Process - MWBE scoring is conducted based on 10 points plus a possible 2 bonus points scale</a:t>
            </a:r>
          </a:p>
          <a:p>
            <a:pPr lvl="1">
              <a:buFont typeface="Courier New" panose="02070309020205020404" pitchFamily="49" charset="0"/>
              <a:buChar char="o"/>
            </a:pPr>
            <a:r>
              <a:rPr lang="en-US" sz="1800" i="0" dirty="0">
                <a:solidFill>
                  <a:srgbClr val="101D49"/>
                </a:solidFill>
                <a:latin typeface="Times New Roman" panose="02020603050405020304" pitchFamily="18" charset="0"/>
                <a:cs typeface="Times New Roman" panose="02020603050405020304" pitchFamily="18" charset="0"/>
              </a:rPr>
              <a:t>MBE: Possible 5 points + 1 bonus point</a:t>
            </a:r>
          </a:p>
          <a:p>
            <a:pPr lvl="1">
              <a:buFont typeface="Courier New" panose="02070309020205020404" pitchFamily="49" charset="0"/>
              <a:buChar char="o"/>
            </a:pPr>
            <a:r>
              <a:rPr lang="en-US" sz="1800" i="0" dirty="0">
                <a:solidFill>
                  <a:srgbClr val="101D49"/>
                </a:solidFill>
                <a:latin typeface="Times New Roman" panose="02020603050405020304" pitchFamily="18" charset="0"/>
                <a:cs typeface="Times New Roman" panose="02020603050405020304" pitchFamily="18" charset="0"/>
              </a:rPr>
              <a:t>WBE: Possible 5 points + 1 bonus Point</a:t>
            </a:r>
          </a:p>
          <a:p>
            <a:pPr marL="115888" indent="-115888"/>
            <a:r>
              <a:rPr lang="en-US" sz="2200" b="1" dirty="0">
                <a:solidFill>
                  <a:srgbClr val="101D49"/>
                </a:solidFill>
                <a:latin typeface="Times New Roman" panose="02020603050405020304" pitchFamily="18" charset="0"/>
                <a:cs typeface="Times New Roman" panose="02020603050405020304" pitchFamily="18" charset="0"/>
              </a:rPr>
              <a:t>MBE Professional Services Scoring Methodology:</a:t>
            </a:r>
          </a:p>
          <a:p>
            <a:pPr marL="0" indent="0">
              <a:buNone/>
            </a:pPr>
            <a:r>
              <a:rPr lang="en-US" sz="1800" dirty="0">
                <a:solidFill>
                  <a:srgbClr val="101D49"/>
                </a:solidFill>
                <a:latin typeface="Times New Roman" panose="02020603050405020304" pitchFamily="18" charset="0"/>
                <a:cs typeface="Times New Roman" panose="02020603050405020304" pitchFamily="18" charset="0"/>
              </a:rPr>
              <a:t>     The points will be awarded on the following schedule</a:t>
            </a:r>
            <a:br>
              <a:rPr lang="en-US" sz="1600" i="0" dirty="0">
                <a:solidFill>
                  <a:srgbClr val="101D49"/>
                </a:solidFill>
                <a:latin typeface="Times New Roman" panose="02020603050405020304" pitchFamily="18" charset="0"/>
                <a:cs typeface="Times New Roman" panose="02020603050405020304" pitchFamily="18" charset="0"/>
              </a:rPr>
            </a:b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a:buFont typeface="Calibri" pitchFamily="34" charset="0"/>
              <a:buChar cha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MBE or WBE participation the respondent will receive 0 points. </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buFont typeface="Calibri" pitchFamily="34" charset="0"/>
              <a:buChar char="-"/>
            </a:pPr>
            <a:r>
              <a:rPr lang="en-US" sz="17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9% </a:t>
            </a:r>
            <a:r>
              <a:rPr lang="en-US" sz="1700" i="0" u="sng" dirty="0">
                <a:solidFill>
                  <a:srgbClr val="101D49"/>
                </a:solidFill>
                <a:latin typeface="Times New Roman" panose="02020603050405020304" pitchFamily="18" charset="0"/>
                <a:cs typeface="Times New Roman" panose="02020603050405020304" pitchFamily="18" charset="0"/>
              </a:rPr>
              <a:t>before rounding</a:t>
            </a:r>
            <a:r>
              <a:rPr lang="en-US" sz="1700" i="0" dirty="0">
                <a:solidFill>
                  <a:srgbClr val="101D49"/>
                </a:solidFill>
                <a:latin typeface="Times New Roman" panose="02020603050405020304" pitchFamily="18" charset="0"/>
                <a:cs typeface="Times New Roman" panose="02020603050405020304" pitchFamily="18" charset="0"/>
              </a:rPr>
              <a:t>) in each category will receive 6 </a:t>
            </a:r>
            <a:br>
              <a:rPr lang="en-US" sz="1700" i="0" dirty="0">
                <a:solidFill>
                  <a:srgbClr val="101D49"/>
                </a:solidFill>
                <a:latin typeface="Times New Roman" panose="02020603050405020304" pitchFamily="18" charset="0"/>
                <a:cs typeface="Times New Roman" panose="02020603050405020304" pitchFamily="18" charset="0"/>
              </a:rPr>
            </a:br>
            <a:r>
              <a:rPr lang="en-US" sz="1700" i="0" dirty="0">
                <a:solidFill>
                  <a:srgbClr val="101D49"/>
                </a:solidFill>
                <a:latin typeface="Times New Roman" panose="02020603050405020304" pitchFamily="18" charset="0"/>
                <a:cs typeface="Times New Roman" panose="02020603050405020304" pitchFamily="18" charset="0"/>
              </a:rPr>
              <a:t>points (5 points plus 1 bonus point). In case of a tie both firms will receive 6 points.</a:t>
            </a:r>
          </a:p>
          <a:p>
            <a:endParaRPr lang="en-US" dirty="0"/>
          </a:p>
        </p:txBody>
      </p:sp>
      <p:graphicFrame>
        <p:nvGraphicFramePr>
          <p:cNvPr id="2" name="Table 1"/>
          <p:cNvGraphicFramePr>
            <a:graphicFrameLocks noGrp="1"/>
          </p:cNvGraphicFramePr>
          <p:nvPr/>
        </p:nvGraphicFramePr>
        <p:xfrm>
          <a:off x="1720513" y="3777914"/>
          <a:ext cx="4685634" cy="457202"/>
        </p:xfrm>
        <a:graphic>
          <a:graphicData uri="http://schemas.openxmlformats.org/drawingml/2006/table">
            <a:tbl>
              <a:tblPr firstRow="1" bandRow="1">
                <a:tableStyleId>{5C22544A-7EE6-4342-B048-85BDC9FD1C3A}</a:tableStyleId>
              </a:tblPr>
              <a:tblGrid>
                <a:gridCol w="520626">
                  <a:extLst>
                    <a:ext uri="{9D8B030D-6E8A-4147-A177-3AD203B41FA5}">
                      <a16:colId xmlns:a16="http://schemas.microsoft.com/office/drawing/2014/main" val="20000"/>
                    </a:ext>
                  </a:extLst>
                </a:gridCol>
                <a:gridCol w="520626">
                  <a:extLst>
                    <a:ext uri="{9D8B030D-6E8A-4147-A177-3AD203B41FA5}">
                      <a16:colId xmlns:a16="http://schemas.microsoft.com/office/drawing/2014/main" val="20001"/>
                    </a:ext>
                  </a:extLst>
                </a:gridCol>
                <a:gridCol w="520626">
                  <a:extLst>
                    <a:ext uri="{9D8B030D-6E8A-4147-A177-3AD203B41FA5}">
                      <a16:colId xmlns:a16="http://schemas.microsoft.com/office/drawing/2014/main" val="20002"/>
                    </a:ext>
                  </a:extLst>
                </a:gridCol>
                <a:gridCol w="520626">
                  <a:extLst>
                    <a:ext uri="{9D8B030D-6E8A-4147-A177-3AD203B41FA5}">
                      <a16:colId xmlns:a16="http://schemas.microsoft.com/office/drawing/2014/main" val="20003"/>
                    </a:ext>
                  </a:extLst>
                </a:gridCol>
                <a:gridCol w="520626">
                  <a:extLst>
                    <a:ext uri="{9D8B030D-6E8A-4147-A177-3AD203B41FA5}">
                      <a16:colId xmlns:a16="http://schemas.microsoft.com/office/drawing/2014/main" val="20004"/>
                    </a:ext>
                  </a:extLst>
                </a:gridCol>
                <a:gridCol w="520626">
                  <a:extLst>
                    <a:ext uri="{9D8B030D-6E8A-4147-A177-3AD203B41FA5}">
                      <a16:colId xmlns:a16="http://schemas.microsoft.com/office/drawing/2014/main" val="20005"/>
                    </a:ext>
                  </a:extLst>
                </a:gridCol>
                <a:gridCol w="520626">
                  <a:extLst>
                    <a:ext uri="{9D8B030D-6E8A-4147-A177-3AD203B41FA5}">
                      <a16:colId xmlns:a16="http://schemas.microsoft.com/office/drawing/2014/main" val="20006"/>
                    </a:ext>
                  </a:extLst>
                </a:gridCol>
                <a:gridCol w="520626">
                  <a:extLst>
                    <a:ext uri="{9D8B030D-6E8A-4147-A177-3AD203B41FA5}">
                      <a16:colId xmlns:a16="http://schemas.microsoft.com/office/drawing/2014/main" val="20007"/>
                    </a:ext>
                  </a:extLst>
                </a:gridCol>
                <a:gridCol w="520626">
                  <a:extLst>
                    <a:ext uri="{9D8B030D-6E8A-4147-A177-3AD203B41FA5}">
                      <a16:colId xmlns:a16="http://schemas.microsoft.com/office/drawing/2014/main" val="20008"/>
                    </a:ext>
                  </a:extLst>
                </a:gridCol>
              </a:tblGrid>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7%</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8%</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8601">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Pts.</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.625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1.875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3.125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4.375</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200" dirty="0">
                          <a:ln>
                            <a:noFill/>
                          </a:ln>
                          <a:solidFill>
                            <a:srgbClr val="101D49"/>
                          </a:solidFill>
                          <a:latin typeface="Garamond"/>
                          <a:ea typeface="Times New Roman"/>
                          <a:cs typeface="Calibri"/>
                        </a:rPr>
                        <a:t>5.0</a:t>
                      </a:r>
                      <a:endParaRPr lang="en-US" sz="1200" dirty="0">
                        <a:ln>
                          <a:noFill/>
                        </a:ln>
                        <a:solidFill>
                          <a:srgbClr val="101D49"/>
                        </a:solidFill>
                        <a:latin typeface="Courier"/>
                        <a:ea typeface="Times New Roman"/>
                        <a:cs typeface="Times New Roman"/>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858295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Minority and Women’s Business Enterprises</a:t>
            </a:r>
          </a:p>
        </p:txBody>
      </p:sp>
      <p:sp>
        <p:nvSpPr>
          <p:cNvPr id="6" name="Content Placeholder 5"/>
          <p:cNvSpPr>
            <a:spLocks noGrp="1"/>
          </p:cNvSpPr>
          <p:nvPr>
            <p:ph idx="1"/>
          </p:nvPr>
        </p:nvSpPr>
        <p:spPr>
          <a:xfrm>
            <a:off x="1371600" y="1937084"/>
            <a:ext cx="9601200" cy="4280836"/>
          </a:xfrm>
        </p:spPr>
        <p:txBody>
          <a:bodyPr>
            <a:normAutofit/>
          </a:bodyPr>
          <a:lstStyle/>
          <a:p>
            <a:pPr marL="115888" indent="-115888" defTabSz="914377" eaLnBrk="1" fontAlgn="auto" hangingPunct="1">
              <a:defRPr/>
            </a:pPr>
            <a:r>
              <a:rPr lang="en-US" b="1" dirty="0">
                <a:solidFill>
                  <a:srgbClr val="101D49"/>
                </a:solidFill>
                <a:latin typeface="Times New Roman" panose="02020603050405020304" pitchFamily="18" charset="0"/>
                <a:cs typeface="Times New Roman" panose="02020603050405020304" pitchFamily="18" charset="0"/>
              </a:rPr>
              <a:t>WBE Professional Services Scoring Methodology: </a:t>
            </a:r>
          </a:p>
          <a:p>
            <a:pPr marL="346075" lvl="1" indent="-114300" defTabSz="914377" eaLnBrk="1" fontAlgn="auto" hangingPunct="1">
              <a:buFont typeface="Calibri" pitchFamily="34" charset="0"/>
              <a:buChar char="-"/>
              <a:defRPr/>
            </a:pPr>
            <a:r>
              <a:rPr lang="en-US" sz="17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600" i="0" dirty="0">
                <a:solidFill>
                  <a:srgbClr val="101D49"/>
                </a:solidFill>
                <a:latin typeface="Times New Roman" panose="02020603050405020304" pitchFamily="18" charset="0"/>
                <a:cs typeface="Times New Roman" panose="02020603050405020304" pitchFamily="18" charset="0"/>
              </a:rPr>
            </a:br>
            <a:endParaRPr lang="en-US" sz="1600" i="0" dirty="0">
              <a:solidFill>
                <a:srgbClr val="101D49"/>
              </a:solidFill>
              <a:latin typeface="Times New Roman" panose="02020603050405020304" pitchFamily="18" charset="0"/>
              <a:cs typeface="Times New Roman" panose="02020603050405020304" pitchFamily="18" charset="0"/>
            </a:endParaRPr>
          </a:p>
          <a:p>
            <a:pPr marL="231775" lvl="1" indent="0" defTabSz="914377" eaLnBrk="1" fontAlgn="auto" hangingPunct="1">
              <a:buNone/>
              <a:defRPr/>
            </a:pPr>
            <a:endParaRPr lang="en-US" sz="1600" i="0" dirty="0">
              <a:solidFill>
                <a:srgbClr val="101D49"/>
              </a:solidFill>
              <a:latin typeface="Times New Roman" panose="02020603050405020304" pitchFamily="18" charset="0"/>
              <a:cs typeface="Times New Roman" panose="02020603050405020304" pitchFamily="18" charset="0"/>
            </a:endParaRP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Fractional percentages will be rounded up or down to the nearest whole percentage.</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If the Respondent’s commitment percentage is rounded down to 0% for WBE participation the Respondent will receive 0 points. </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a:t>
            </a:r>
          </a:p>
          <a:p>
            <a:pPr marL="346075" lvl="1" indent="-114300" defTabSz="914377" eaLnBrk="1" fontAlgn="auto" hangingPunct="1">
              <a:buFont typeface="Calibri" pitchFamily="34" charset="0"/>
              <a:buChar char="-"/>
              <a:defRPr/>
            </a:pPr>
            <a:r>
              <a:rPr lang="en-US" sz="1600" i="0" dirty="0">
                <a:solidFill>
                  <a:srgbClr val="101D49"/>
                </a:solidFill>
                <a:latin typeface="Times New Roman" panose="02020603050405020304" pitchFamily="18" charset="0"/>
                <a:cs typeface="Times New Roman" panose="02020603050405020304" pitchFamily="18" charset="0"/>
              </a:rPr>
              <a:t>The highest submission which exceeds the goal (“exceeds” defined as a commitment percentage that is equal to or greater than 12% </a:t>
            </a:r>
            <a:r>
              <a:rPr lang="en-US" sz="1600" i="0" u="sng" dirty="0">
                <a:solidFill>
                  <a:srgbClr val="101D49"/>
                </a:solidFill>
                <a:latin typeface="Times New Roman" panose="02020603050405020304" pitchFamily="18" charset="0"/>
                <a:cs typeface="Times New Roman" panose="02020603050405020304" pitchFamily="18" charset="0"/>
              </a:rPr>
              <a:t>before rounding</a:t>
            </a:r>
            <a:r>
              <a:rPr lang="en-US" sz="1600" i="0" dirty="0">
                <a:solidFill>
                  <a:srgbClr val="101D49"/>
                </a:solidFill>
                <a:latin typeface="Times New Roman" panose="02020603050405020304" pitchFamily="18" charset="0"/>
                <a:cs typeface="Times New Roman" panose="02020603050405020304" pitchFamily="18" charset="0"/>
              </a:rPr>
              <a:t>) in each category will receive 6 points (5 points plus 1 bonus point). In case of a tie both firms will receive 6 points.</a:t>
            </a:r>
          </a:p>
          <a:p>
            <a:endParaRPr lang="en-US" dirty="0"/>
          </a:p>
        </p:txBody>
      </p:sp>
      <p:pic>
        <p:nvPicPr>
          <p:cNvPr id="5" name="Picture 4">
            <a:extLst>
              <a:ext uri="{FF2B5EF4-FFF2-40B4-BE49-F238E27FC236}">
                <a16:creationId xmlns:a16="http://schemas.microsoft.com/office/drawing/2014/main" id="{DCAE7036-DEE7-4BC8-ABF3-0D57C896392C}"/>
              </a:ext>
            </a:extLst>
          </p:cNvPr>
          <p:cNvPicPr>
            <a:picLocks noChangeAspect="1"/>
          </p:cNvPicPr>
          <p:nvPr/>
        </p:nvPicPr>
        <p:blipFill>
          <a:blip r:embed="rId2"/>
          <a:stretch>
            <a:fillRect/>
          </a:stretch>
        </p:blipFill>
        <p:spPr>
          <a:xfrm>
            <a:off x="1811181" y="2599919"/>
            <a:ext cx="6206266" cy="560881"/>
          </a:xfrm>
          <a:prstGeom prst="rect">
            <a:avLst/>
          </a:prstGeom>
        </p:spPr>
      </p:pic>
    </p:spTree>
    <p:extLst>
      <p:ext uri="{BB962C8B-B14F-4D97-AF65-F5344CB8AC3E}">
        <p14:creationId xmlns:p14="http://schemas.microsoft.com/office/powerpoint/2010/main" val="37571836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Indiana Veteran Owned Small Business</a:t>
            </a:r>
          </a:p>
        </p:txBody>
      </p:sp>
      <p:sp>
        <p:nvSpPr>
          <p:cNvPr id="5" name="Content Placeholder 4">
            <a:extLst>
              <a:ext uri="{FF2B5EF4-FFF2-40B4-BE49-F238E27FC236}">
                <a16:creationId xmlns:a16="http://schemas.microsoft.com/office/drawing/2014/main" id="{8BF61E83-59BD-1D8C-0FBE-EF749E809638}"/>
              </a:ext>
            </a:extLst>
          </p:cNvPr>
          <p:cNvSpPr>
            <a:spLocks noGrp="1"/>
          </p:cNvSpPr>
          <p:nvPr>
            <p:ph idx="1"/>
          </p:nvPr>
        </p:nvSpPr>
        <p:spPr>
          <a:xfrm>
            <a:off x="1371600" y="1900992"/>
            <a:ext cx="9601200" cy="3285203"/>
          </a:xfrm>
        </p:spPr>
        <p:txBody>
          <a:bodyPr>
            <a:normAutofit lnSpcReduction="10000"/>
          </a:bodyPr>
          <a:lstStyle/>
          <a:p>
            <a:pPr marL="0" indent="0">
              <a:buNone/>
            </a:pPr>
            <a:r>
              <a:rPr lang="en-US" altLang="en-US" sz="2400" b="1" dirty="0">
                <a:solidFill>
                  <a:srgbClr val="101D49"/>
                </a:solidFill>
                <a:latin typeface="Times New Roman" panose="02020603050405020304" pitchFamily="18" charset="0"/>
                <a:cs typeface="Times New Roman" panose="02020603050405020304" pitchFamily="18" charset="0"/>
              </a:rPr>
              <a:t>Contact Information</a:t>
            </a:r>
          </a:p>
          <a:p>
            <a:pPr lvl="1"/>
            <a:r>
              <a:rPr lang="en-US" altLang="en-US" i="0" dirty="0">
                <a:solidFill>
                  <a:srgbClr val="101D49"/>
                </a:solidFill>
                <a:latin typeface="Times New Roman" panose="02020603050405020304" pitchFamily="18" charset="0"/>
                <a:cs typeface="Times New Roman" panose="02020603050405020304" pitchFamily="18" charset="0"/>
              </a:rPr>
              <a:t>Phone: 317-232-3061</a:t>
            </a:r>
          </a:p>
          <a:p>
            <a:pPr lvl="1"/>
            <a:r>
              <a:rPr lang="en-US" altLang="en-US" i="0" dirty="0">
                <a:solidFill>
                  <a:srgbClr val="101D49"/>
                </a:solidFill>
                <a:latin typeface="Times New Roman" panose="02020603050405020304" pitchFamily="18" charset="0"/>
                <a:cs typeface="Times New Roman" panose="02020603050405020304" pitchFamily="18" charset="0"/>
              </a:rPr>
              <a:t>E-mail</a:t>
            </a:r>
            <a:r>
              <a:rPr lang="en-US" altLang="en-US" b="1" i="0" dirty="0">
                <a:solidFill>
                  <a:srgbClr val="101D49"/>
                </a:solidFill>
                <a:latin typeface="Times New Roman" panose="02020603050405020304" pitchFamily="18" charset="0"/>
                <a:cs typeface="Times New Roman" panose="02020603050405020304" pitchFamily="18" charset="0"/>
              </a:rPr>
              <a:t>:</a:t>
            </a:r>
            <a:r>
              <a:rPr lang="en-US" altLang="en-US" i="0" dirty="0">
                <a:solidFill>
                  <a:srgbClr val="101D49"/>
                </a:solidFill>
                <a:latin typeface="Times New Roman" panose="02020603050405020304" pitchFamily="18" charset="0"/>
                <a:cs typeface="Times New Roman" panose="02020603050405020304" pitchFamily="18" charset="0"/>
              </a:rPr>
              <a:t> </a:t>
            </a:r>
            <a:r>
              <a:rPr lang="en-US" altLang="en-US" i="0" dirty="0">
                <a:latin typeface="Times New Roman" panose="02020603050405020304" pitchFamily="18" charset="0"/>
                <a:cs typeface="Times New Roman" panose="02020603050405020304" pitchFamily="18" charset="0"/>
                <a:hlinkClick r:id="rId2"/>
              </a:rPr>
              <a:t>Indianaveteranspreference@idoa.in.gov</a:t>
            </a:r>
            <a:endParaRPr lang="en-US" altLang="en-US" i="0" dirty="0">
              <a:latin typeface="Times New Roman" panose="02020603050405020304" pitchFamily="18" charset="0"/>
              <a:cs typeface="Times New Roman" panose="02020603050405020304" pitchFamily="18" charset="0"/>
            </a:endParaRPr>
          </a:p>
          <a:p>
            <a:pPr lvl="1"/>
            <a:r>
              <a:rPr lang="en-US" altLang="en-US" i="0" dirty="0">
                <a:solidFill>
                  <a:srgbClr val="101D49"/>
                </a:solidFill>
                <a:latin typeface="Times New Roman" panose="02020603050405020304" pitchFamily="18" charset="0"/>
                <a:cs typeface="Times New Roman" panose="02020603050405020304" pitchFamily="18" charset="0"/>
              </a:rPr>
              <a:t>Web: </a:t>
            </a:r>
            <a:r>
              <a:rPr lang="en-US" altLang="en-US" i="0" dirty="0">
                <a:latin typeface="Times New Roman" panose="02020603050405020304" pitchFamily="18" charset="0"/>
                <a:cs typeface="Times New Roman" panose="02020603050405020304" pitchFamily="18" charset="0"/>
                <a:hlinkClick r:id="rId3"/>
              </a:rPr>
              <a:t>www.in.gov/idoa/2862.htm </a:t>
            </a:r>
            <a:endParaRPr lang="en-US" altLang="en-US" i="0" dirty="0">
              <a:solidFill>
                <a:srgbClr val="101D49"/>
              </a:solidFill>
              <a:latin typeface="Times New Roman" panose="02020603050405020304" pitchFamily="18" charset="0"/>
              <a:cs typeface="Times New Roman" panose="02020603050405020304" pitchFamily="18" charset="0"/>
            </a:endParaRPr>
          </a:p>
          <a:p>
            <a:pPr marL="0" indent="0">
              <a:buNone/>
            </a:pPr>
            <a:r>
              <a:rPr lang="en-US" sz="2400" b="1" dirty="0">
                <a:solidFill>
                  <a:srgbClr val="101D49"/>
                </a:solidFill>
                <a:latin typeface="Times New Roman" panose="02020603050405020304" pitchFamily="18" charset="0"/>
                <a:cs typeface="Times New Roman" panose="02020603050405020304" pitchFamily="18" charset="0"/>
              </a:rPr>
              <a:t>Complete Attachment A1, IVOSB Form</a:t>
            </a:r>
          </a:p>
          <a:p>
            <a:pPr lvl="1"/>
            <a:r>
              <a:rPr lang="en-US" i="0" dirty="0">
                <a:solidFill>
                  <a:srgbClr val="101D49"/>
                </a:solidFill>
                <a:latin typeface="Times New Roman" panose="02020603050405020304" pitchFamily="18" charset="0"/>
                <a:cs typeface="Times New Roman" panose="02020603050405020304" pitchFamily="18" charset="0"/>
              </a:rPr>
              <a:t>Include sub-contractor letters of commitment</a:t>
            </a:r>
          </a:p>
          <a:p>
            <a:pPr marL="0" indent="0">
              <a:buNone/>
            </a:pPr>
            <a:r>
              <a:rPr lang="en-US" sz="2400" b="1" dirty="0">
                <a:solidFill>
                  <a:srgbClr val="101D49"/>
                </a:solidFill>
                <a:latin typeface="Times New Roman" panose="02020603050405020304" pitchFamily="18" charset="0"/>
                <a:cs typeface="Times New Roman" panose="02020603050405020304" pitchFamily="18" charset="0"/>
              </a:rPr>
              <a:t>Goals for Proposal</a:t>
            </a:r>
          </a:p>
          <a:p>
            <a:pPr lvl="1"/>
            <a:r>
              <a:rPr lang="en-US" i="0" dirty="0">
                <a:solidFill>
                  <a:srgbClr val="101D49"/>
                </a:solidFill>
                <a:latin typeface="Times New Roman" panose="02020603050405020304" pitchFamily="18" charset="0"/>
                <a:cs typeface="Times New Roman" panose="02020603050405020304" pitchFamily="18" charset="0"/>
              </a:rPr>
              <a:t>3% Veteran Owned Small Business</a:t>
            </a:r>
          </a:p>
          <a:p>
            <a:endParaRPr lang="en-US" dirty="0"/>
          </a:p>
        </p:txBody>
      </p:sp>
    </p:spTree>
    <p:extLst>
      <p:ext uri="{BB962C8B-B14F-4D97-AF65-F5344CB8AC3E}">
        <p14:creationId xmlns:p14="http://schemas.microsoft.com/office/powerpoint/2010/main" val="26076805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759464C-46A9-B299-DDB7-B0B1DA73C9E5}"/>
              </a:ext>
            </a:extLst>
          </p:cNvPr>
          <p:cNvPicPr>
            <a:picLocks noChangeAspect="1"/>
          </p:cNvPicPr>
          <p:nvPr/>
        </p:nvPicPr>
        <p:blipFill>
          <a:blip r:embed="rId2"/>
          <a:stretch>
            <a:fillRect/>
          </a:stretch>
        </p:blipFill>
        <p:spPr>
          <a:xfrm>
            <a:off x="3780313" y="541538"/>
            <a:ext cx="4631374" cy="5774923"/>
          </a:xfrm>
          <a:prstGeom prst="rect">
            <a:avLst/>
          </a:prstGeom>
          <a:effectLst>
            <a:outerShdw blurRad="50800" dist="38100" dir="5400000" algn="t" rotWithShape="0">
              <a:prstClr val="black">
                <a:alpha val="40000"/>
              </a:prstClr>
            </a:outerShdw>
          </a:effectLst>
        </p:spPr>
      </p:pic>
      <p:cxnSp>
        <p:nvCxnSpPr>
          <p:cNvPr id="3" name="Straight Arrow Connector 2">
            <a:extLst>
              <a:ext uri="{FF2B5EF4-FFF2-40B4-BE49-F238E27FC236}">
                <a16:creationId xmlns:a16="http://schemas.microsoft.com/office/drawing/2014/main" id="{B36AD6AA-4D46-D405-C043-0D5580CC561E}"/>
              </a:ext>
            </a:extLst>
          </p:cNvPr>
          <p:cNvCxnSpPr>
            <a:cxnSpLocks/>
          </p:cNvCxnSpPr>
          <p:nvPr/>
        </p:nvCxnSpPr>
        <p:spPr>
          <a:xfrm>
            <a:off x="2893749" y="3965415"/>
            <a:ext cx="1028606"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70B9B5A1-022A-6A3D-4DBF-358E8D95C9CA}"/>
              </a:ext>
            </a:extLst>
          </p:cNvPr>
          <p:cNvSpPr txBox="1"/>
          <p:nvPr/>
        </p:nvSpPr>
        <p:spPr>
          <a:xfrm>
            <a:off x="843380" y="3180425"/>
            <a:ext cx="307897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Please carefully review the information in this box</a:t>
            </a:r>
          </a:p>
        </p:txBody>
      </p:sp>
    </p:spTree>
    <p:extLst>
      <p:ext uri="{BB962C8B-B14F-4D97-AF65-F5344CB8AC3E}">
        <p14:creationId xmlns:p14="http://schemas.microsoft.com/office/powerpoint/2010/main" val="24508633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094070"/>
          </a:xfrm>
        </p:spPr>
        <p:txBody>
          <a:bodyPr>
            <a:normAutofit fontScale="85000" lnSpcReduction="20000"/>
          </a:bodyPr>
          <a:lstStyle/>
          <a:p>
            <a:pPr marL="0" indent="0">
              <a:buNone/>
            </a:pPr>
            <a:r>
              <a:rPr lang="en-US" sz="2800" b="1" dirty="0">
                <a:solidFill>
                  <a:srgbClr val="101D49"/>
                </a:solidFill>
                <a:latin typeface="Times New Roman" panose="02020603050405020304" pitchFamily="18" charset="0"/>
                <a:cs typeface="Times New Roman" panose="02020603050405020304" pitchFamily="18" charset="0"/>
              </a:rPr>
              <a:t>Prime contractors should note the following: </a:t>
            </a:r>
          </a:p>
          <a:p>
            <a:r>
              <a:rPr lang="en-US" sz="2400" dirty="0">
                <a:solidFill>
                  <a:srgbClr val="101D49"/>
                </a:solidFill>
                <a:latin typeface="Times New Roman" panose="02020603050405020304" pitchFamily="18" charset="0"/>
                <a:cs typeface="Times New Roman" panose="02020603050405020304" pitchFamily="18" charset="0"/>
              </a:rPr>
              <a:t>Pursuant to 25 IAC 9-4-1(c), a Prime Contractor who is an IVOSB can use their own workforce to count toward the goal.</a:t>
            </a:r>
          </a:p>
          <a:p>
            <a:r>
              <a:rPr lang="en-US" sz="2400" dirty="0">
                <a:solidFill>
                  <a:srgbClr val="101D49"/>
                </a:solidFill>
                <a:latin typeface="Times New Roman" panose="02020603050405020304" pitchFamily="18" charset="0"/>
                <a:cs typeface="Times New Roman" panose="02020603050405020304" pitchFamily="18" charset="0"/>
              </a:rPr>
              <a:t>IVOSB must have a Bidder ID (see section 2.3.8 - Department of Administration, Procurement Division).</a:t>
            </a:r>
          </a:p>
          <a:p>
            <a:pPr lvl="0"/>
            <a:r>
              <a:rPr lang="en-US" sz="2400" dirty="0">
                <a:solidFill>
                  <a:srgbClr val="101D49"/>
                </a:solidFill>
                <a:latin typeface="Times New Roman" panose="02020603050405020304" pitchFamily="18" charset="0"/>
                <a:cs typeface="Times New Roman" panose="02020603050405020304" pitchFamily="18" charset="0"/>
              </a:rPr>
              <a:t>Prime contractor and/or subcontractors’ Certification Letter(s), provided by IDOA or Federal Center for Veterans Business Enterprise (</a:t>
            </a:r>
            <a:r>
              <a:rPr lang="en-US" sz="2400" u="sng" dirty="0">
                <a:latin typeface="Times New Roman" panose="02020603050405020304" pitchFamily="18" charset="0"/>
                <a:cs typeface="Times New Roman" panose="02020603050405020304" pitchFamily="18" charset="0"/>
                <a:hlinkClick r:id="rId2" tooltip="VA OSDBU"/>
              </a:rPr>
              <a:t>VA OSDBU</a:t>
            </a:r>
            <a:r>
              <a:rPr lang="en-US" sz="2400" dirty="0">
                <a:solidFill>
                  <a:srgbClr val="101D49"/>
                </a:solidFill>
                <a:latin typeface="Times New Roman" panose="02020603050405020304" pitchFamily="18" charset="0"/>
                <a:cs typeface="Times New Roman" panose="02020603050405020304" pitchFamily="18" charset="0"/>
              </a:rPr>
              <a:t>), must accompany the proposal to show current status of certification.</a:t>
            </a:r>
          </a:p>
          <a:p>
            <a:pPr lvl="0"/>
            <a:r>
              <a:rPr lang="en-US" sz="2400" dirty="0">
                <a:solidFill>
                  <a:srgbClr val="101D49"/>
                </a:solidFill>
                <a:latin typeface="Times New Roman" panose="02020603050405020304" pitchFamily="18" charset="0"/>
                <a:cs typeface="Times New Roman" panose="02020603050405020304" pitchFamily="18" charset="0"/>
              </a:rPr>
              <a:t>Each firm may only serve as one classification – MBE, WBE, or IVOSB (see sections 1.21 and 1.22).</a:t>
            </a:r>
          </a:p>
          <a:p>
            <a:endParaRPr lang="en-US" dirty="0"/>
          </a:p>
        </p:txBody>
      </p:sp>
    </p:spTree>
    <p:extLst>
      <p:ext uri="{BB962C8B-B14F-4D97-AF65-F5344CB8AC3E}">
        <p14:creationId xmlns:p14="http://schemas.microsoft.com/office/powerpoint/2010/main" val="3169911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p:txBody>
          <a:bodyPr>
            <a:normAutofit lnSpcReduction="10000"/>
          </a:bodyPr>
          <a:lstStyle/>
          <a:p>
            <a:pPr marL="0" indent="0">
              <a:lnSpc>
                <a:spcPct val="110000"/>
              </a:lnSpc>
              <a:buNone/>
              <a:defRPr/>
            </a:pPr>
            <a:r>
              <a:rPr lang="en-US" sz="2400" b="1" dirty="0">
                <a:solidFill>
                  <a:srgbClr val="101D49"/>
                </a:solidFill>
                <a:latin typeface="Times New Roman" panose="02020603050405020304" pitchFamily="18" charset="0"/>
                <a:cs typeface="Times New Roman" panose="02020603050405020304" pitchFamily="18" charset="0"/>
              </a:rPr>
              <a:t>Prime contractors must ensure that the proposed subcontractors meet the following criteria:</a:t>
            </a:r>
          </a:p>
          <a:p>
            <a:r>
              <a:rPr lang="en-US" dirty="0">
                <a:solidFill>
                  <a:srgbClr val="101D49"/>
                </a:solidFill>
                <a:latin typeface="Times New Roman" panose="02020603050405020304" pitchFamily="18" charset="0"/>
                <a:cs typeface="Times New Roman" panose="02020603050405020304" pitchFamily="18" charset="0"/>
              </a:rPr>
              <a:t>Must be listed on </a:t>
            </a:r>
            <a:r>
              <a:rPr lang="en-US" u="sng" dirty="0">
                <a:latin typeface="Times New Roman" panose="02020603050405020304" pitchFamily="18" charset="0"/>
                <a:cs typeface="Times New Roman" panose="02020603050405020304" pitchFamily="18" charset="0"/>
                <a:hlinkClick r:id="rId2" tooltip="VA OSDBU"/>
              </a:rPr>
              <a:t>VA OSDBU</a:t>
            </a:r>
            <a:r>
              <a:rPr lang="en-US" dirty="0">
                <a:latin typeface="Times New Roman" panose="02020603050405020304" pitchFamily="18" charset="0"/>
                <a:cs typeface="Times New Roman" panose="02020603050405020304" pitchFamily="18" charset="0"/>
              </a:rPr>
              <a:t> </a:t>
            </a:r>
            <a:r>
              <a:rPr lang="en-US" dirty="0">
                <a:solidFill>
                  <a:srgbClr val="101D49"/>
                </a:solidFill>
                <a:latin typeface="Times New Roman" panose="02020603050405020304" pitchFamily="18" charset="0"/>
                <a:cs typeface="Times New Roman" panose="02020603050405020304" pitchFamily="18" charset="0"/>
              </a:rPr>
              <a:t>registry or listed on the IDOA Directory of Certified Firms, </a:t>
            </a:r>
            <a:r>
              <a:rPr lang="en-US" b="1" dirty="0">
                <a:solidFill>
                  <a:srgbClr val="101D49"/>
                </a:solidFill>
                <a:latin typeface="Times New Roman" panose="02020603050405020304" pitchFamily="18" charset="0"/>
                <a:cs typeface="Times New Roman" panose="02020603050405020304" pitchFamily="18" charset="0"/>
              </a:rPr>
              <a:t>on or before </a:t>
            </a:r>
            <a:r>
              <a:rPr lang="en-US" dirty="0">
                <a:solidFill>
                  <a:srgbClr val="101D49"/>
                </a:solidFill>
                <a:latin typeface="Times New Roman" panose="02020603050405020304" pitchFamily="18" charset="0"/>
                <a:cs typeface="Times New Roman" panose="02020603050405020304" pitchFamily="18" charset="0"/>
              </a:rPr>
              <a:t>the proposal due date. </a:t>
            </a:r>
          </a:p>
          <a:p>
            <a:r>
              <a:rPr lang="en-US" b="1" dirty="0">
                <a:solidFill>
                  <a:srgbClr val="101D49"/>
                </a:solidFill>
                <a:latin typeface="Times New Roman" panose="02020603050405020304" pitchFamily="18" charset="0"/>
                <a:cs typeface="Times New Roman" panose="02020603050405020304" pitchFamily="18" charset="0"/>
              </a:rPr>
              <a:t>Serve a Valuable Scope Contribution (VSC) on the engagement, as confirmed by the State.</a:t>
            </a:r>
          </a:p>
          <a:p>
            <a:r>
              <a:rPr lang="en-US" dirty="0">
                <a:solidFill>
                  <a:srgbClr val="101D49"/>
                </a:solidFill>
                <a:latin typeface="Times New Roman" panose="02020603050405020304" pitchFamily="18" charset="0"/>
                <a:cs typeface="Times New Roman" panose="02020603050405020304" pitchFamily="18" charset="0"/>
              </a:rPr>
              <a:t>Provide the goods or services specific to the contract and within the industry area for which it is certified.</a:t>
            </a:r>
          </a:p>
          <a:p>
            <a:endParaRPr lang="en-US" dirty="0">
              <a:solidFill>
                <a:srgbClr val="101D49"/>
              </a:solidFill>
            </a:endParaRPr>
          </a:p>
        </p:txBody>
      </p:sp>
    </p:spTree>
    <p:extLst>
      <p:ext uri="{BB962C8B-B14F-4D97-AF65-F5344CB8AC3E}">
        <p14:creationId xmlns:p14="http://schemas.microsoft.com/office/powerpoint/2010/main" val="6120887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4E38D27-24E8-CF4A-BC08-D9F9891C4C8D}"/>
              </a:ext>
            </a:extLst>
          </p:cNvPr>
          <p:cNvPicPr>
            <a:picLocks noChangeAspect="1"/>
          </p:cNvPicPr>
          <p:nvPr/>
        </p:nvPicPr>
        <p:blipFill>
          <a:blip r:embed="rId2"/>
          <a:stretch>
            <a:fillRect/>
          </a:stretch>
        </p:blipFill>
        <p:spPr>
          <a:xfrm>
            <a:off x="2017576" y="2250832"/>
            <a:ext cx="7866450" cy="4119562"/>
          </a:xfrm>
          <a:prstGeom prst="rect">
            <a:avLst/>
          </a:prstGeom>
        </p:spPr>
      </p:pic>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7" name="Right Arrow 10">
            <a:extLst>
              <a:ext uri="{FF2B5EF4-FFF2-40B4-BE49-F238E27FC236}">
                <a16:creationId xmlns:a16="http://schemas.microsoft.com/office/drawing/2014/main" id="{833C42D6-1A58-4BBD-B500-84EB060F1DF2}"/>
              </a:ext>
            </a:extLst>
          </p:cNvPr>
          <p:cNvSpPr/>
          <p:nvPr/>
        </p:nvSpPr>
        <p:spPr>
          <a:xfrm>
            <a:off x="1331776" y="311599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8" name="Right Arrow 10">
            <a:extLst>
              <a:ext uri="{FF2B5EF4-FFF2-40B4-BE49-F238E27FC236}">
                <a16:creationId xmlns:a16="http://schemas.microsoft.com/office/drawing/2014/main" id="{833C42D6-1A58-4BBD-B500-84EB060F1DF2}"/>
              </a:ext>
            </a:extLst>
          </p:cNvPr>
          <p:cNvSpPr/>
          <p:nvPr/>
        </p:nvSpPr>
        <p:spPr>
          <a:xfrm>
            <a:off x="1292976" y="4760570"/>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9" name="Right Arrow 10">
            <a:extLst>
              <a:ext uri="{FF2B5EF4-FFF2-40B4-BE49-F238E27FC236}">
                <a16:creationId xmlns:a16="http://schemas.microsoft.com/office/drawing/2014/main" id="{833C42D6-1A58-4BBD-B500-84EB060F1DF2}"/>
              </a:ext>
            </a:extLst>
          </p:cNvPr>
          <p:cNvSpPr/>
          <p:nvPr/>
        </p:nvSpPr>
        <p:spPr>
          <a:xfrm>
            <a:off x="1298650" y="5211627"/>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0" name="Right Arrow 9">
            <a:extLst>
              <a:ext uri="{FF2B5EF4-FFF2-40B4-BE49-F238E27FC236}">
                <a16:creationId xmlns:a16="http://schemas.microsoft.com/office/drawing/2014/main" id="{F248B192-5FC4-47F2-97C0-50DAA47046D5}"/>
              </a:ext>
            </a:extLst>
          </p:cNvPr>
          <p:cNvSpPr/>
          <p:nvPr/>
        </p:nvSpPr>
        <p:spPr>
          <a:xfrm rot="10800000">
            <a:off x="9758668" y="5226464"/>
            <a:ext cx="685800" cy="228600"/>
          </a:xfrm>
          <a:prstGeom prst="rightArrow">
            <a:avLst/>
          </a:prstGeom>
          <a:solidFill>
            <a:schemeClr val="tx1"/>
          </a:solidFill>
          <a:ln>
            <a:solidFill>
              <a:schemeClr val="tx1"/>
            </a:solidFill>
          </a:ln>
        </p:spPr>
        <p:style>
          <a:lnRef idx="1">
            <a:schemeClr val="accent4"/>
          </a:lnRef>
          <a:fillRef idx="3">
            <a:schemeClr val="accent4"/>
          </a:fillRef>
          <a:effectRef idx="2">
            <a:schemeClr val="accent4"/>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w="12700">
                <a:solidFill>
                  <a:srgbClr val="191B0E">
                    <a:satMod val="155000"/>
                  </a:srgbClr>
                </a:solidFill>
                <a:prstDash val="solid"/>
              </a:ln>
              <a:solidFill>
                <a:srgbClr val="FF3300"/>
              </a:solidFill>
              <a:effectLst>
                <a:outerShdw blurRad="41275" dist="20320" dir="1800000" algn="tl" rotWithShape="0">
                  <a:srgbClr val="000000">
                    <a:alpha val="40000"/>
                  </a:srgbClr>
                </a:outerShdw>
              </a:effectLst>
              <a:uLnTx/>
              <a:uFillTx/>
              <a:latin typeface="Garamond" pitchFamily="18" charset="0"/>
              <a:ea typeface="+mn-ea"/>
              <a:cs typeface="+mn-cs"/>
            </a:endParaRPr>
          </a:p>
        </p:txBody>
      </p:sp>
      <p:sp>
        <p:nvSpPr>
          <p:cNvPr id="11" name="TextBox 10">
            <a:extLst>
              <a:ext uri="{FF2B5EF4-FFF2-40B4-BE49-F238E27FC236}">
                <a16:creationId xmlns:a16="http://schemas.microsoft.com/office/drawing/2014/main" id="{80417B00-96E0-4F42-9E9F-24C16D22C21B}"/>
              </a:ext>
            </a:extLst>
          </p:cNvPr>
          <p:cNvSpPr txBox="1"/>
          <p:nvPr/>
        </p:nvSpPr>
        <p:spPr>
          <a:xfrm>
            <a:off x="3697826" y="5220857"/>
            <a:ext cx="2959869"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of Total Bid Amount </a:t>
            </a:r>
          </a:p>
        </p:txBody>
      </p:sp>
      <p:sp>
        <p:nvSpPr>
          <p:cNvPr id="17" name="TextBox 16">
            <a:extLst>
              <a:ext uri="{FF2B5EF4-FFF2-40B4-BE49-F238E27FC236}">
                <a16:creationId xmlns:a16="http://schemas.microsoft.com/office/drawing/2014/main" id="{2DB75B20-2CB9-4709-A030-76C92148C8B7}"/>
              </a:ext>
            </a:extLst>
          </p:cNvPr>
          <p:cNvSpPr txBox="1"/>
          <p:nvPr/>
        </p:nvSpPr>
        <p:spPr>
          <a:xfrm>
            <a:off x="3688123" y="4644038"/>
            <a:ext cx="22527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Total $ Subcontractor Commitment </a:t>
            </a:r>
          </a:p>
        </p:txBody>
      </p:sp>
      <p:sp>
        <p:nvSpPr>
          <p:cNvPr id="18" name="TextBox 17">
            <a:extLst>
              <a:ext uri="{FF2B5EF4-FFF2-40B4-BE49-F238E27FC236}">
                <a16:creationId xmlns:a16="http://schemas.microsoft.com/office/drawing/2014/main" id="{8696A1A6-E698-48BB-BFB7-B5A5270B48A1}"/>
              </a:ext>
            </a:extLst>
          </p:cNvPr>
          <p:cNvSpPr txBox="1"/>
          <p:nvPr/>
        </p:nvSpPr>
        <p:spPr>
          <a:xfrm>
            <a:off x="5913893" y="5095095"/>
            <a:ext cx="38651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A business function that </a:t>
            </a:r>
            <a:r>
              <a:rPr kumimoji="0" lang="en-US" sz="1200" b="1" i="0" u="sng"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directly</a:t>
            </a:r>
            <a:r>
              <a:rPr kumimoji="0" lang="en-US" sz="1200" b="0" i="0" u="none" strike="noStrike" kern="1200" cap="none" spc="0" normalizeH="0" baseline="0" noProof="0" dirty="0">
                <a:ln>
                  <a:noFill/>
                </a:ln>
                <a:solidFill>
                  <a:srgbClr val="FF0000"/>
                </a:solidFill>
                <a:effectLst/>
                <a:uLnTx/>
                <a:uFillTx/>
                <a:latin typeface="Times New Roman" panose="02020603050405020304" pitchFamily="18" charset="0"/>
                <a:ea typeface="Verdana" panose="020B0604030504040204" pitchFamily="34" charset="0"/>
                <a:cs typeface="Times New Roman" panose="02020603050405020304" pitchFamily="18" charset="0"/>
              </a:rPr>
              <a:t> supports the scope of work as defined in the RFP Section 1.4</a:t>
            </a:r>
          </a:p>
        </p:txBody>
      </p:sp>
      <p:sp>
        <p:nvSpPr>
          <p:cNvPr id="2" name="Rectangle 1">
            <a:extLst>
              <a:ext uri="{FF2B5EF4-FFF2-40B4-BE49-F238E27FC236}">
                <a16:creationId xmlns:a16="http://schemas.microsoft.com/office/drawing/2014/main" id="{B9D54021-3873-F611-3BFA-A60E71072B8E}"/>
              </a:ext>
            </a:extLst>
          </p:cNvPr>
          <p:cNvSpPr/>
          <p:nvPr/>
        </p:nvSpPr>
        <p:spPr>
          <a:xfrm>
            <a:off x="2626659" y="2734235"/>
            <a:ext cx="2411506" cy="1524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72790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Indiana Veteran Owned Small Business</a:t>
            </a:r>
          </a:p>
        </p:txBody>
      </p:sp>
      <p:sp>
        <p:nvSpPr>
          <p:cNvPr id="6" name="Content Placeholder 5"/>
          <p:cNvSpPr>
            <a:spLocks noGrp="1"/>
          </p:cNvSpPr>
          <p:nvPr>
            <p:ph idx="1"/>
          </p:nvPr>
        </p:nvSpPr>
        <p:spPr>
          <a:xfrm>
            <a:off x="1371600" y="2286004"/>
            <a:ext cx="9601200" cy="3621501"/>
          </a:xfrm>
        </p:spPr>
        <p:txBody>
          <a:bodyPr>
            <a:normAutofit fontScale="85000" lnSpcReduction="20000"/>
          </a:bodyPr>
          <a:lstStyle/>
          <a:p>
            <a:pPr marL="115888" indent="-115888">
              <a:spcBef>
                <a:spcPct val="20000"/>
              </a:spcBef>
              <a:buFont typeface="Arial" pitchFamily="34" charset="0"/>
              <a:buChar char="•"/>
            </a:pPr>
            <a:r>
              <a:rPr lang="en-US" sz="2200" b="1" dirty="0">
                <a:solidFill>
                  <a:srgbClr val="101D49"/>
                </a:solidFill>
                <a:latin typeface="Times New Roman" panose="02020603050405020304" pitchFamily="18" charset="0"/>
                <a:cs typeface="Times New Roman" panose="02020603050405020304" pitchFamily="18" charset="0"/>
              </a:rPr>
              <a:t>New Process - </a:t>
            </a:r>
            <a:r>
              <a:rPr lang="en-US" sz="2200" dirty="0">
                <a:solidFill>
                  <a:srgbClr val="101D49"/>
                </a:solidFill>
                <a:latin typeface="Times New Roman" panose="02020603050405020304" pitchFamily="18" charset="0"/>
                <a:cs typeface="Times New Roman" panose="02020603050405020304" pitchFamily="18" charset="0"/>
              </a:rPr>
              <a:t>IVOSB scoring is conducted based on 5 points plus a possible 1 bonus point scale</a:t>
            </a:r>
          </a:p>
          <a:p>
            <a:pPr marL="0" lvl="1" indent="0">
              <a:buNone/>
            </a:pPr>
            <a:r>
              <a:rPr lang="en-US" sz="1900" b="1" i="0" dirty="0">
                <a:solidFill>
                  <a:srgbClr val="101D49"/>
                </a:solidFill>
                <a:latin typeface="Times New Roman" panose="02020603050405020304" pitchFamily="18" charset="0"/>
                <a:cs typeface="Times New Roman" panose="02020603050405020304" pitchFamily="18" charset="0"/>
              </a:rPr>
              <a:t>    -</a:t>
            </a:r>
            <a:r>
              <a:rPr lang="en-US" sz="1900" i="0" dirty="0">
                <a:solidFill>
                  <a:srgbClr val="101D49"/>
                </a:solidFill>
                <a:latin typeface="Times New Roman" panose="02020603050405020304" pitchFamily="18" charset="0"/>
                <a:cs typeface="Times New Roman" panose="02020603050405020304" pitchFamily="18" charset="0"/>
              </a:rPr>
              <a:t> IVOSB: Possible 5 points + 1 bonus point</a:t>
            </a:r>
          </a:p>
          <a:p>
            <a:pPr marL="234950" lvl="1"/>
            <a:endParaRPr lang="en-US" sz="1900" i="0" dirty="0">
              <a:solidFill>
                <a:srgbClr val="101D49"/>
              </a:solidFill>
              <a:latin typeface="Times New Roman" panose="02020603050405020304" pitchFamily="18" charset="0"/>
              <a:cs typeface="Times New Roman" panose="02020603050405020304" pitchFamily="18" charset="0"/>
            </a:endParaRPr>
          </a:p>
          <a:p>
            <a:pPr marL="115888" indent="-115888">
              <a:spcBef>
                <a:spcPct val="20000"/>
              </a:spcBef>
              <a:buFont typeface="Arial" pitchFamily="34" charset="0"/>
              <a:buChar char="•"/>
            </a:pPr>
            <a:r>
              <a:rPr lang="en-US" sz="2400" b="1" dirty="0">
                <a:solidFill>
                  <a:srgbClr val="101D49"/>
                </a:solidFill>
                <a:latin typeface="Times New Roman" panose="02020603050405020304" pitchFamily="18" charset="0"/>
                <a:cs typeface="Times New Roman" panose="02020603050405020304" pitchFamily="18" charset="0"/>
              </a:rPr>
              <a:t>Professional Services Scoring Methodology: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points will be awarded on the following schedule:</a:t>
            </a:r>
            <a:br>
              <a:rPr lang="en-US" sz="1900" i="0" dirty="0">
                <a:solidFill>
                  <a:srgbClr val="101D49"/>
                </a:solidFill>
                <a:latin typeface="Times New Roman" panose="02020603050405020304" pitchFamily="18" charset="0"/>
                <a:cs typeface="Times New Roman" panose="02020603050405020304" pitchFamily="18" charset="0"/>
              </a:rPr>
            </a:b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pPr>
            <a:endParaRPr lang="en-US" sz="1900" i="0" dirty="0">
              <a:solidFill>
                <a:srgbClr val="101D49"/>
              </a:solidFill>
              <a:latin typeface="Times New Roman" panose="02020603050405020304" pitchFamily="18" charset="0"/>
              <a:cs typeface="Times New Roman" panose="02020603050405020304" pitchFamily="18" charset="0"/>
            </a:endParaRP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Fractional points will be awarded based upon a graduated scale between whole points. (e.g. a 0.3% commitment will receive .5 points and a 1.5% commitment will receive 2.5 points).</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Submissions of 0% participation will result in a deduction of 1 point in each category.</a:t>
            </a:r>
          </a:p>
          <a:p>
            <a:pPr marL="346075" lvl="1" indent="-114300">
              <a:spcBef>
                <a:spcPct val="20000"/>
              </a:spcBef>
              <a:buFont typeface="Calibri" pitchFamily="34" charset="0"/>
              <a:buChar char="-"/>
            </a:pPr>
            <a:r>
              <a:rPr lang="en-US" sz="1900" i="0" dirty="0">
                <a:solidFill>
                  <a:srgbClr val="101D49"/>
                </a:solidFill>
                <a:latin typeface="Times New Roman" panose="02020603050405020304" pitchFamily="18" charset="0"/>
                <a:cs typeface="Times New Roman" panose="02020603050405020304" pitchFamily="18" charset="0"/>
              </a:rPr>
              <a:t>The highest submission which exceeds the goal will receive 6 points (5 points plus 1 bonus point). In case of a tie both firms will receive 6 points. </a:t>
            </a:r>
          </a:p>
          <a:p>
            <a:endParaRPr lang="en-US" dirty="0"/>
          </a:p>
        </p:txBody>
      </p:sp>
      <p:graphicFrame>
        <p:nvGraphicFramePr>
          <p:cNvPr id="2" name="Table 1"/>
          <p:cNvGraphicFramePr>
            <a:graphicFrameLocks noGrp="1"/>
          </p:cNvGraphicFramePr>
          <p:nvPr/>
        </p:nvGraphicFramePr>
        <p:xfrm>
          <a:off x="1792707" y="3845294"/>
          <a:ext cx="3958388" cy="502920"/>
        </p:xfrm>
        <a:graphic>
          <a:graphicData uri="http://schemas.openxmlformats.org/drawingml/2006/table">
            <a:tbl>
              <a:tblPr firstRow="1" bandRow="1">
                <a:tableStyleId>{5C22544A-7EE6-4342-B048-85BDC9FD1C3A}</a:tableStyleId>
              </a:tblPr>
              <a:tblGrid>
                <a:gridCol w="565484">
                  <a:extLst>
                    <a:ext uri="{9D8B030D-6E8A-4147-A177-3AD203B41FA5}">
                      <a16:colId xmlns:a16="http://schemas.microsoft.com/office/drawing/2014/main" val="20000"/>
                    </a:ext>
                  </a:extLst>
                </a:gridCol>
                <a:gridCol w="565484">
                  <a:extLst>
                    <a:ext uri="{9D8B030D-6E8A-4147-A177-3AD203B41FA5}">
                      <a16:colId xmlns:a16="http://schemas.microsoft.com/office/drawing/2014/main" val="20001"/>
                    </a:ext>
                  </a:extLst>
                </a:gridCol>
                <a:gridCol w="565484">
                  <a:extLst>
                    <a:ext uri="{9D8B030D-6E8A-4147-A177-3AD203B41FA5}">
                      <a16:colId xmlns:a16="http://schemas.microsoft.com/office/drawing/2014/main" val="20002"/>
                    </a:ext>
                  </a:extLst>
                </a:gridCol>
                <a:gridCol w="565484">
                  <a:extLst>
                    <a:ext uri="{9D8B030D-6E8A-4147-A177-3AD203B41FA5}">
                      <a16:colId xmlns:a16="http://schemas.microsoft.com/office/drawing/2014/main" val="20003"/>
                    </a:ext>
                  </a:extLst>
                </a:gridCol>
                <a:gridCol w="565484">
                  <a:extLst>
                    <a:ext uri="{9D8B030D-6E8A-4147-A177-3AD203B41FA5}">
                      <a16:colId xmlns:a16="http://schemas.microsoft.com/office/drawing/2014/main" val="20004"/>
                    </a:ext>
                  </a:extLst>
                </a:gridCol>
                <a:gridCol w="565484">
                  <a:extLst>
                    <a:ext uri="{9D8B030D-6E8A-4147-A177-3AD203B41FA5}">
                      <a16:colId xmlns:a16="http://schemas.microsoft.com/office/drawing/2014/main" val="20005"/>
                    </a:ext>
                  </a:extLst>
                </a:gridCol>
                <a:gridCol w="565484">
                  <a:extLst>
                    <a:ext uri="{9D8B030D-6E8A-4147-A177-3AD203B41FA5}">
                      <a16:colId xmlns:a16="http://schemas.microsoft.com/office/drawing/2014/main" val="20006"/>
                    </a:ext>
                  </a:extLst>
                </a:gridCol>
              </a:tblGrid>
              <a:tr h="241747">
                <a:tc>
                  <a:txBody>
                    <a:bodyPr/>
                    <a:lstStyle/>
                    <a:p>
                      <a:pPr algn="ctr"/>
                      <a:r>
                        <a:rPr lang="en-US" sz="1050" dirty="0">
                          <a:solidFill>
                            <a:srgbClr val="101D49"/>
                          </a:solidFill>
                        </a:rPr>
                        <a:t>%</a:t>
                      </a:r>
                    </a:p>
                  </a:txBody>
                  <a:tcPr/>
                </a:tc>
                <a:tc>
                  <a:txBody>
                    <a:bodyPr/>
                    <a:lstStyle/>
                    <a:p>
                      <a:pPr algn="ctr"/>
                      <a:r>
                        <a:rPr lang="en-US" sz="1050" dirty="0">
                          <a:solidFill>
                            <a:srgbClr val="101D49"/>
                          </a:solidFill>
                        </a:rPr>
                        <a:t>0%</a:t>
                      </a:r>
                    </a:p>
                  </a:txBody>
                  <a:tcPr/>
                </a:tc>
                <a:tc>
                  <a:txBody>
                    <a:bodyPr/>
                    <a:lstStyle/>
                    <a:p>
                      <a:pPr algn="ctr"/>
                      <a:r>
                        <a:rPr lang="en-US" sz="1050" dirty="0">
                          <a:solidFill>
                            <a:srgbClr val="101D49"/>
                          </a:solidFill>
                        </a:rPr>
                        <a:t>0.6%</a:t>
                      </a:r>
                    </a:p>
                  </a:txBody>
                  <a:tcPr/>
                </a:tc>
                <a:tc>
                  <a:txBody>
                    <a:bodyPr/>
                    <a:lstStyle/>
                    <a:p>
                      <a:pPr algn="ctr"/>
                      <a:r>
                        <a:rPr lang="en-US" sz="1050" dirty="0">
                          <a:solidFill>
                            <a:srgbClr val="101D49"/>
                          </a:solidFill>
                        </a:rPr>
                        <a:t>1.2%</a:t>
                      </a:r>
                    </a:p>
                  </a:txBody>
                  <a:tcPr/>
                </a:tc>
                <a:tc>
                  <a:txBody>
                    <a:bodyPr/>
                    <a:lstStyle/>
                    <a:p>
                      <a:pPr algn="ctr"/>
                      <a:r>
                        <a:rPr lang="en-US" sz="1050" dirty="0">
                          <a:solidFill>
                            <a:srgbClr val="101D49"/>
                          </a:solidFill>
                        </a:rPr>
                        <a:t>1.8%</a:t>
                      </a:r>
                    </a:p>
                  </a:txBody>
                  <a:tcPr/>
                </a:tc>
                <a:tc>
                  <a:txBody>
                    <a:bodyPr/>
                    <a:lstStyle/>
                    <a:p>
                      <a:pPr algn="ctr"/>
                      <a:r>
                        <a:rPr lang="en-US" sz="1050" dirty="0">
                          <a:solidFill>
                            <a:srgbClr val="101D49"/>
                          </a:solidFill>
                        </a:rPr>
                        <a:t>2.4%</a:t>
                      </a:r>
                    </a:p>
                  </a:txBody>
                  <a:tcPr/>
                </a:tc>
                <a:tc>
                  <a:txBody>
                    <a:bodyPr/>
                    <a:lstStyle/>
                    <a:p>
                      <a:pPr algn="ctr"/>
                      <a:r>
                        <a:rPr lang="en-US" sz="1050" dirty="0">
                          <a:solidFill>
                            <a:srgbClr val="101D49"/>
                          </a:solidFill>
                        </a:rPr>
                        <a:t>3%</a:t>
                      </a:r>
                    </a:p>
                  </a:txBody>
                  <a:tcPr/>
                </a:tc>
                <a:extLst>
                  <a:ext uri="{0D108BD9-81ED-4DB2-BD59-A6C34878D82A}">
                    <a16:rowId xmlns:a16="http://schemas.microsoft.com/office/drawing/2014/main" val="10000"/>
                  </a:ext>
                </a:extLst>
              </a:tr>
              <a:tr h="241747">
                <a:tc>
                  <a:txBody>
                    <a:bodyPr/>
                    <a:lstStyle/>
                    <a:p>
                      <a:pPr algn="ctr"/>
                      <a:r>
                        <a:rPr lang="en-US" sz="1050" dirty="0">
                          <a:solidFill>
                            <a:srgbClr val="101D49"/>
                          </a:solidFill>
                        </a:rPr>
                        <a:t>Pts.</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1</a:t>
                      </a:r>
                    </a:p>
                  </a:txBody>
                  <a:tcPr/>
                </a:tc>
                <a:tc>
                  <a:txBody>
                    <a:bodyPr/>
                    <a:lstStyle/>
                    <a:p>
                      <a:pPr algn="ctr"/>
                      <a:r>
                        <a:rPr lang="en-US" sz="1050" dirty="0">
                          <a:solidFill>
                            <a:srgbClr val="101D49"/>
                          </a:solidFill>
                        </a:rPr>
                        <a:t>2</a:t>
                      </a:r>
                    </a:p>
                  </a:txBody>
                  <a:tcPr/>
                </a:tc>
                <a:tc>
                  <a:txBody>
                    <a:bodyPr/>
                    <a:lstStyle/>
                    <a:p>
                      <a:pPr algn="ctr"/>
                      <a:r>
                        <a:rPr lang="en-US" sz="1050" dirty="0">
                          <a:solidFill>
                            <a:srgbClr val="101D49"/>
                          </a:solidFill>
                        </a:rPr>
                        <a:t>3</a:t>
                      </a:r>
                    </a:p>
                  </a:txBody>
                  <a:tcPr/>
                </a:tc>
                <a:tc>
                  <a:txBody>
                    <a:bodyPr/>
                    <a:lstStyle/>
                    <a:p>
                      <a:pPr algn="ctr"/>
                      <a:r>
                        <a:rPr lang="en-US" sz="1050" dirty="0">
                          <a:solidFill>
                            <a:srgbClr val="101D49"/>
                          </a:solidFill>
                        </a:rPr>
                        <a:t>4</a:t>
                      </a:r>
                    </a:p>
                  </a:txBody>
                  <a:tcPr/>
                </a:tc>
                <a:tc>
                  <a:txBody>
                    <a:bodyPr/>
                    <a:lstStyle/>
                    <a:p>
                      <a:pPr algn="ctr"/>
                      <a:r>
                        <a:rPr lang="en-US" sz="1050" dirty="0">
                          <a:solidFill>
                            <a:srgbClr val="101D49"/>
                          </a:solidFill>
                        </a:rPr>
                        <a:t>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6354101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General Information</a:t>
            </a:r>
            <a:endParaRPr sz="4000" dirty="0">
              <a:latin typeface="Times New Roman" panose="02020603050405020304" pitchFamily="18" charset="0"/>
              <a:cs typeface="Times New Roman" panose="02020603050405020304" pitchFamily="18" charset="0"/>
            </a:endParaRPr>
          </a:p>
        </p:txBody>
      </p:sp>
      <p:sp>
        <p:nvSpPr>
          <p:cNvPr id="118" name="Google Shape;118;p3"/>
          <p:cNvSpPr txBox="1">
            <a:spLocks noGrp="1"/>
          </p:cNvSpPr>
          <p:nvPr>
            <p:ph type="body" idx="1"/>
          </p:nvPr>
        </p:nvSpPr>
        <p:spPr>
          <a:xfrm>
            <a:off x="1371599" y="1927274"/>
            <a:ext cx="10058401" cy="4059866"/>
          </a:xfrm>
          <a:prstGeom prst="rect">
            <a:avLst/>
          </a:prstGeom>
          <a:noFill/>
          <a:ln>
            <a:noFill/>
          </a:ln>
        </p:spPr>
        <p:txBody>
          <a:bodyPr spcFirstLastPara="1" wrap="square" lIns="91425" tIns="45700" rIns="91425" bIns="45700" anchor="t" anchorCtr="0">
            <a:noAutofit/>
          </a:bodyPr>
          <a:lstStyle/>
          <a:p>
            <a:pPr marL="384038" lvl="0" indent="-370703" algn="l" rtl="0">
              <a:lnSpc>
                <a:spcPct val="94000"/>
              </a:lnSpc>
              <a:spcBef>
                <a:spcPts val="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Potential Respondents (prime contractors and subcontractors) will be given the opportunity to express interest in this solicitation and to have their company and contact information posted to the solicitation website by submitting the Network Opportunities Form (Attachment I) to </a:t>
            </a:r>
            <a:r>
              <a:rPr lang="en-US"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rfp@idoa.in.gov</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no later than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on</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July 25, 2025</a:t>
            </a: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  This form is optional.</a:t>
            </a:r>
          </a:p>
          <a:p>
            <a:pPr marL="13335" lvl="0" indent="0" algn="l" rtl="0">
              <a:lnSpc>
                <a:spcPct val="94000"/>
              </a:lnSpc>
              <a:spcBef>
                <a:spcPts val="0"/>
              </a:spcBef>
              <a:spcAft>
                <a:spcPts val="0"/>
              </a:spcAft>
              <a:buClr>
                <a:srgbClr val="101D49"/>
              </a:buClr>
              <a:buSzPct val="100000"/>
              <a:buNone/>
            </a:pPr>
            <a:endParaRPr dirty="0">
              <a:latin typeface="Times New Roman" panose="02020603050405020304" pitchFamily="18" charset="0"/>
              <a:ea typeface="Tahoma" panose="020B0604030504040204" pitchFamily="34" charset="0"/>
              <a:cs typeface="Times New Roman" panose="02020603050405020304" pitchFamily="18" charset="0"/>
            </a:endParaRPr>
          </a:p>
          <a:p>
            <a:pPr marL="384038" lvl="0" indent="-370703" algn="l" rtl="0">
              <a:lnSpc>
                <a:spcPct val="94000"/>
              </a:lnSpc>
              <a:spcBef>
                <a:spcPts val="120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Potential Respondents to the solicitation are encouraged to submit any questions pertaining to the RFP via the Question/Inquiry process.  Please use Attachment G of this RFP for this purpose.  Questions regarding the solicitation must be submitted by </a:t>
            </a:r>
            <a:r>
              <a:rPr lang="en-US" b="1" u="sng"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on July 25, 2025. </a:t>
            </a:r>
          </a:p>
          <a:p>
            <a:pPr marL="13335" lvl="0" indent="0" algn="l" rtl="0">
              <a:lnSpc>
                <a:spcPct val="94000"/>
              </a:lnSpc>
              <a:spcBef>
                <a:spcPts val="1200"/>
              </a:spcBef>
              <a:spcAft>
                <a:spcPts val="0"/>
              </a:spcAft>
              <a:buClr>
                <a:srgbClr val="101D49"/>
              </a:buClr>
              <a:buSzPct val="100000"/>
              <a:buNone/>
            </a:pPr>
            <a:endParaRPr dirty="0">
              <a:latin typeface="Times New Roman" panose="02020603050405020304" pitchFamily="18" charset="0"/>
              <a:ea typeface="Tahoma" panose="020B0604030504040204" pitchFamily="34" charset="0"/>
              <a:cs typeface="Times New Roman" panose="02020603050405020304" pitchFamily="18" charset="0"/>
            </a:endParaRPr>
          </a:p>
          <a:p>
            <a:pPr marL="384038" lvl="0" indent="-370703" algn="l" rtl="0">
              <a:lnSpc>
                <a:spcPct val="94000"/>
              </a:lnSpc>
              <a:spcBef>
                <a:spcPts val="1200"/>
              </a:spcBef>
              <a:spcAft>
                <a:spcPts val="0"/>
              </a:spcAft>
              <a:buClr>
                <a:srgbClr val="101D49"/>
              </a:buClr>
              <a:buSzPct val="100000"/>
              <a:buChar char="■"/>
            </a:pPr>
            <a:r>
              <a:rPr lang="en-US"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Submission process is due no later than </a:t>
            </a:r>
            <a:r>
              <a:rPr lang="en-US" b="1" dirty="0">
                <a:solidFill>
                  <a:srgbClr val="101D49"/>
                </a:solidFill>
                <a:latin typeface="Times New Roman" panose="02020603050405020304" pitchFamily="18" charset="0"/>
                <a:ea typeface="Tahoma" panose="020B0604030504040204" pitchFamily="34" charset="0"/>
                <a:cs typeface="Times New Roman" panose="02020603050405020304" pitchFamily="18" charset="0"/>
                <a:sym typeface="Times New Roman"/>
              </a:rPr>
              <a:t>3:00 PM EST on August 29, 2025.  </a:t>
            </a:r>
            <a:endParaRPr b="1" dirty="0">
              <a:latin typeface="Times New Roman" panose="02020603050405020304" pitchFamily="18" charset="0"/>
              <a:ea typeface="Tahom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227038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IDOA Subcontractor Scoring</a:t>
            </a:r>
          </a:p>
        </p:txBody>
      </p:sp>
      <p:sp>
        <p:nvSpPr>
          <p:cNvPr id="6" name="Content Placeholder 5"/>
          <p:cNvSpPr>
            <a:spLocks noGrp="1"/>
          </p:cNvSpPr>
          <p:nvPr>
            <p:ph idx="1"/>
          </p:nvPr>
        </p:nvSpPr>
        <p:spPr>
          <a:xfrm>
            <a:off x="1371600" y="2286005"/>
            <a:ext cx="9601200" cy="517354"/>
          </a:xfrm>
        </p:spPr>
        <p:txBody>
          <a:bodyPr>
            <a:normAutofit/>
          </a:bodyPr>
          <a:lstStyle/>
          <a:p>
            <a:pPr marL="0" indent="0" algn="ctr">
              <a:buNone/>
            </a:pPr>
            <a:r>
              <a:rPr lang="en-US" b="1" dirty="0">
                <a:solidFill>
                  <a:srgbClr val="101D49"/>
                </a:solidFill>
                <a:latin typeface="Times New Roman" panose="02020603050405020304" pitchFamily="18" charset="0"/>
                <a:cs typeface="Times New Roman" panose="02020603050405020304" pitchFamily="18" charset="0"/>
              </a:rPr>
              <a:t>RFP MBE/WBE/IVOSB Scoring Example</a:t>
            </a:r>
          </a:p>
          <a:p>
            <a:endParaRPr lang="en-US" dirty="0"/>
          </a:p>
        </p:txBody>
      </p:sp>
      <p:pic>
        <p:nvPicPr>
          <p:cNvPr id="3" name="Picture 2">
            <a:extLst>
              <a:ext uri="{FF2B5EF4-FFF2-40B4-BE49-F238E27FC236}">
                <a16:creationId xmlns:a16="http://schemas.microsoft.com/office/drawing/2014/main" id="{805FBE51-4DF3-47A0-8259-F94C8C0B0E0C}"/>
              </a:ext>
            </a:extLst>
          </p:cNvPr>
          <p:cNvPicPr>
            <a:picLocks noChangeAspect="1"/>
          </p:cNvPicPr>
          <p:nvPr/>
        </p:nvPicPr>
        <p:blipFill>
          <a:blip r:embed="rId2"/>
          <a:stretch>
            <a:fillRect/>
          </a:stretch>
        </p:blipFill>
        <p:spPr>
          <a:xfrm>
            <a:off x="1252308" y="2803359"/>
            <a:ext cx="9687384" cy="2719052"/>
          </a:xfrm>
          <a:prstGeom prst="rect">
            <a:avLst/>
          </a:prstGeom>
        </p:spPr>
      </p:pic>
    </p:spTree>
    <p:extLst>
      <p:ext uri="{BB962C8B-B14F-4D97-AF65-F5344CB8AC3E}">
        <p14:creationId xmlns:p14="http://schemas.microsoft.com/office/powerpoint/2010/main" val="3015041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fontScale="92500" lnSpcReduction="10000"/>
          </a:bodyPr>
          <a:lstStyle/>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Payments shall be reported using the format determined by the Division of Supplier Diversity.</a:t>
            </a:r>
          </a:p>
          <a:p>
            <a:pPr>
              <a:buFont typeface="Wingdings" panose="05000000000000000000" pitchFamily="2" charset="2"/>
              <a:buChar char="§"/>
            </a:pPr>
            <a:r>
              <a:rPr lang="en-US" sz="2200" dirty="0">
                <a:solidFill>
                  <a:srgbClr val="101D49"/>
                </a:solidFill>
                <a:latin typeface="Times New Roman" panose="02020603050405020304" pitchFamily="18" charset="0"/>
                <a:cs typeface="Times New Roman" panose="02020603050405020304" pitchFamily="18" charset="0"/>
              </a:rPr>
              <a:t>Reports must be received on or before the 10th of each month or quarter via email to the Division.</a:t>
            </a:r>
          </a:p>
          <a:p>
            <a:r>
              <a:rPr lang="en-US" sz="2200" b="1" dirty="0">
                <a:solidFill>
                  <a:srgbClr val="101D49"/>
                </a:solidFill>
                <a:latin typeface="Times New Roman" panose="02020603050405020304" pitchFamily="18" charset="0"/>
                <a:cs typeface="Times New Roman" panose="02020603050405020304" pitchFamily="18" charset="0"/>
              </a:rPr>
              <a:t>Questions? </a:t>
            </a:r>
            <a:r>
              <a:rPr lang="en-US" sz="220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700" i="0" dirty="0">
                <a:latin typeface="Times New Roman" panose="02020603050405020304" pitchFamily="18" charset="0"/>
                <a:cs typeface="Times New Roman" panose="02020603050405020304" pitchFamily="18" charset="0"/>
                <a:hlinkClick r:id="rId2"/>
              </a:rPr>
              <a:t>mwbecompliance@idoa.in.gov</a:t>
            </a:r>
            <a:r>
              <a:rPr lang="en-US" sz="1700" i="0" dirty="0">
                <a:latin typeface="Times New Roman" panose="02020603050405020304" pitchFamily="18" charset="0"/>
                <a:cs typeface="Times New Roman" panose="02020603050405020304" pitchFamily="18" charset="0"/>
              </a:rPr>
              <a:t> </a:t>
            </a:r>
          </a:p>
          <a:p>
            <a:pPr lvl="1"/>
            <a:r>
              <a:rPr lang="en-US" sz="1700" i="0" dirty="0">
                <a:latin typeface="Times New Roman" panose="02020603050405020304" pitchFamily="18" charset="0"/>
                <a:cs typeface="Times New Roman" panose="02020603050405020304" pitchFamily="18" charset="0"/>
                <a:hlinkClick r:id="rId3"/>
              </a:rPr>
              <a:t>www.in.gov/idoa/mwbe/payaudit.htm</a:t>
            </a:r>
            <a:r>
              <a:rPr lang="en-US" sz="170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8720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1371600" y="2105529"/>
            <a:ext cx="4443984" cy="4018544"/>
          </a:xfrm>
        </p:spPr>
        <p:txBody>
          <a:bodyPr>
            <a:normAutofit fontScale="92500" lnSpcReduction="20000"/>
          </a:bodyPr>
          <a:lstStyle/>
          <a:p>
            <a:pPr marL="0" indent="0">
              <a:buNone/>
            </a:pPr>
            <a:r>
              <a:rPr lang="en-US" sz="2200" b="1" dirty="0">
                <a:solidFill>
                  <a:srgbClr val="101D49"/>
                </a:solidFill>
                <a:latin typeface="Times New Roman" panose="02020603050405020304" pitchFamily="18" charset="0"/>
                <a:cs typeface="Times New Roman" panose="02020603050405020304" pitchFamily="18" charset="0"/>
              </a:rPr>
              <a:t>Pay Audit System</a:t>
            </a:r>
          </a:p>
          <a:p>
            <a:r>
              <a:rPr lang="en-US" sz="2200" dirty="0">
                <a:solidFill>
                  <a:srgbClr val="101D49"/>
                </a:solidFill>
                <a:latin typeface="Times New Roman" panose="02020603050405020304" pitchFamily="18" charset="0"/>
                <a:cs typeface="Times New Roman" panose="02020603050405020304" pitchFamily="18" charset="0"/>
              </a:rPr>
              <a:t>Tool utilized to monitor the state’s diversity spend for subcontractors.</a:t>
            </a:r>
          </a:p>
          <a:p>
            <a:r>
              <a:rPr lang="en-US" sz="2200" dirty="0">
                <a:solidFill>
                  <a:srgbClr val="101D49"/>
                </a:solidFill>
                <a:latin typeface="Times New Roman" panose="02020603050405020304" pitchFamily="18" charset="0"/>
                <a:cs typeface="Times New Roman" panose="02020603050405020304" pitchFamily="18" charset="0"/>
              </a:rPr>
              <a:t>Selected primes and subcontractors are required to report payments submitted or received through this web-based tool.</a:t>
            </a:r>
          </a:p>
          <a:p>
            <a:r>
              <a:rPr lang="en-US" sz="2200" dirty="0">
                <a:solidFill>
                  <a:srgbClr val="101D49"/>
                </a:solidFill>
                <a:latin typeface="Times New Roman" panose="02020603050405020304" pitchFamily="18" charset="0"/>
                <a:cs typeface="Times New Roman" panose="02020603050405020304" pitchFamily="18" charset="0"/>
              </a:rPr>
              <a:t>Based on contract terms payments should be reported monthly or quarterly.</a:t>
            </a:r>
          </a:p>
          <a:p>
            <a:r>
              <a:rPr lang="en-US" sz="2200" b="1" dirty="0">
                <a:solidFill>
                  <a:srgbClr val="101D49"/>
                </a:solidFill>
                <a:latin typeface="Times New Roman" panose="02020603050405020304" pitchFamily="18" charset="0"/>
                <a:cs typeface="Times New Roman" panose="02020603050405020304" pitchFamily="18" charset="0"/>
              </a:rPr>
              <a:t>Questions? </a:t>
            </a:r>
            <a:r>
              <a:rPr lang="en-US" sz="2200" dirty="0">
                <a:solidFill>
                  <a:srgbClr val="101D49"/>
                </a:solidFill>
                <a:latin typeface="Times New Roman" panose="02020603050405020304" pitchFamily="18" charset="0"/>
                <a:cs typeface="Times New Roman" panose="02020603050405020304" pitchFamily="18" charset="0"/>
              </a:rPr>
              <a:t>Contact Division of Supplier Diversity:</a:t>
            </a:r>
          </a:p>
          <a:p>
            <a:pPr lvl="1"/>
            <a:r>
              <a:rPr lang="en-US" sz="1700" i="0" dirty="0">
                <a:latin typeface="Times New Roman" panose="02020603050405020304" pitchFamily="18" charset="0"/>
                <a:cs typeface="Times New Roman" panose="02020603050405020304" pitchFamily="18" charset="0"/>
                <a:hlinkClick r:id="rId2"/>
              </a:rPr>
              <a:t>mwbecompliance@idoa.in.gov</a:t>
            </a:r>
            <a:r>
              <a:rPr lang="en-US" sz="1700" i="0" dirty="0">
                <a:latin typeface="Times New Roman" panose="02020603050405020304" pitchFamily="18" charset="0"/>
                <a:cs typeface="Times New Roman" panose="02020603050405020304" pitchFamily="18" charset="0"/>
              </a:rPr>
              <a:t> </a:t>
            </a:r>
          </a:p>
          <a:p>
            <a:pPr lvl="1"/>
            <a:r>
              <a:rPr lang="en-US" sz="1700" i="0" dirty="0">
                <a:latin typeface="Times New Roman" panose="02020603050405020304" pitchFamily="18" charset="0"/>
                <a:cs typeface="Times New Roman" panose="02020603050405020304" pitchFamily="18" charset="0"/>
                <a:hlinkClick r:id="rId3"/>
              </a:rPr>
              <a:t>www.in.gov/idoa/mwbe/payaudit.htm</a:t>
            </a:r>
            <a:r>
              <a:rPr lang="en-US" sz="1700" i="0" dirty="0">
                <a:latin typeface="Times New Roman" panose="02020603050405020304" pitchFamily="18" charset="0"/>
                <a:cs typeface="Times New Roman" panose="02020603050405020304" pitchFamily="18" charset="0"/>
              </a:rPr>
              <a:t> </a:t>
            </a:r>
          </a:p>
          <a:p>
            <a:endParaRPr lang="en-US" dirty="0"/>
          </a:p>
        </p:txBody>
      </p:sp>
      <p:sp>
        <p:nvSpPr>
          <p:cNvPr id="4" name="Title 3"/>
          <p:cNvSpPr>
            <a:spLocks noGrp="1"/>
          </p:cNvSpPr>
          <p:nvPr>
            <p:ph type="title"/>
          </p:nvPr>
        </p:nvSpPr>
        <p:spPr/>
        <p:txBody>
          <a:bodyPr/>
          <a:lstStyle/>
          <a:p>
            <a:r>
              <a:rPr lang="en-US" sz="3400" dirty="0">
                <a:latin typeface="Times New Roman" panose="02020603050405020304" pitchFamily="18" charset="0"/>
                <a:cs typeface="Times New Roman" panose="02020603050405020304" pitchFamily="18" charset="0"/>
              </a:rPr>
              <a:t>Subcontractor Compliance</a:t>
            </a:r>
          </a:p>
        </p:txBody>
      </p:sp>
      <p:grpSp>
        <p:nvGrpSpPr>
          <p:cNvPr id="8" name="Group 7"/>
          <p:cNvGrpSpPr/>
          <p:nvPr/>
        </p:nvGrpSpPr>
        <p:grpSpPr>
          <a:xfrm>
            <a:off x="6566029" y="2105529"/>
            <a:ext cx="4178424" cy="3626809"/>
            <a:chOff x="968121" y="965163"/>
            <a:chExt cx="6569665" cy="4687710"/>
          </a:xfrm>
        </p:grpSpPr>
        <p:pic>
          <p:nvPicPr>
            <p:cNvPr id="9" name="Picture 9" descr="C:\Users\Fable\AppData\Local\Microsoft\Windows\Temporary Internet Files\Content.IE5\X5T015VL\MC90043150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6895" y="2068628"/>
              <a:ext cx="1031240" cy="1031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36"/>
            <p:cNvSpPr txBox="1">
              <a:spLocks noChangeArrowheads="1"/>
            </p:cNvSpPr>
            <p:nvPr/>
          </p:nvSpPr>
          <p:spPr bwMode="auto">
            <a:xfrm>
              <a:off x="6337636" y="3230032"/>
              <a:ext cx="1200150" cy="95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 Audit System</a:t>
              </a:r>
            </a:p>
          </p:txBody>
        </p:sp>
        <p:pic>
          <p:nvPicPr>
            <p:cNvPr id="11" name="Picture 2" descr="C:\Users\Fable\AppData\Local\Microsoft\Windows\Temporary Internet Files\Content.IE5\8ORMKK27\MC900433941[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3634" y="965163"/>
              <a:ext cx="1432667" cy="1432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40"/>
            <p:cNvSpPr txBox="1">
              <a:spLocks noChangeArrowheads="1"/>
            </p:cNvSpPr>
            <p:nvPr/>
          </p:nvSpPr>
          <p:spPr bwMode="auto">
            <a:xfrm>
              <a:off x="1822743" y="2332230"/>
              <a:ext cx="1198562"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Prime</a:t>
              </a:r>
            </a:p>
          </p:txBody>
        </p:sp>
        <p:sp>
          <p:nvSpPr>
            <p:cNvPr id="13" name="TextBox 43"/>
            <p:cNvSpPr txBox="1">
              <a:spLocks noChangeArrowheads="1"/>
            </p:cNvSpPr>
            <p:nvPr/>
          </p:nvSpPr>
          <p:spPr bwMode="auto">
            <a:xfrm>
              <a:off x="1323281" y="5242164"/>
              <a:ext cx="2204158" cy="41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2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Subcontractor</a:t>
              </a:r>
            </a:p>
          </p:txBody>
        </p:sp>
        <p:pic>
          <p:nvPicPr>
            <p:cNvPr id="14" name="Picture 33" descr="C:\Users\Fable\AppData\Local\Microsoft\Windows\Temporary Internet Files\Content.IE5\X5T015VL\MC90043394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21631" y="3624756"/>
              <a:ext cx="1426369" cy="1426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60"/>
            <p:cNvSpPr txBox="1">
              <a:spLocks noChangeArrowheads="1"/>
            </p:cNvSpPr>
            <p:nvPr/>
          </p:nvSpPr>
          <p:spPr bwMode="auto">
            <a:xfrm rot="320525">
              <a:off x="3290798" y="2333304"/>
              <a:ext cx="3099636"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subcontractor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actual paid</a:t>
              </a: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invoice amounts</a:t>
              </a:r>
              <a:endParaRPr kumimoji="0" lang="en-US" altLang="en-US" sz="1050" b="0" i="1" u="none" strike="noStrike" kern="1200" cap="none" spc="0" normalizeH="0" baseline="3000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6" name="TextBox 69"/>
            <p:cNvSpPr txBox="1">
              <a:spLocks noChangeArrowheads="1"/>
            </p:cNvSpPr>
            <p:nvPr/>
          </p:nvSpPr>
          <p:spPr bwMode="auto">
            <a:xfrm rot="21005088">
              <a:off x="3589051" y="3708757"/>
              <a:ext cx="3132137" cy="6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050" b="0" i="1"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Submit actual payments </a:t>
              </a:r>
              <a:r>
                <a:rPr kumimoji="0" lang="en-US" altLang="en-US" sz="1050" b="1" i="1" u="none" strike="noStrike" kern="1200" cap="none" spc="0" normalizeH="0" baseline="0" noProof="0" dirty="0">
                  <a:ln>
                    <a:noFill/>
                  </a:ln>
                  <a:solidFill>
                    <a:srgbClr val="FF0000"/>
                  </a:solidFill>
                  <a:effectLst/>
                  <a:uLnTx/>
                  <a:uFillTx/>
                  <a:latin typeface="Arial" panose="020B0604020202020204" pitchFamily="34" charset="0"/>
                  <a:ea typeface="+mn-ea"/>
                  <a:cs typeface="Arial" panose="020B0604020202020204" pitchFamily="34" charset="0"/>
                </a:rPr>
                <a:t>received</a:t>
              </a:r>
              <a:endParaRPr kumimoji="0" lang="en-US" altLang="en-US" sz="1050" b="1" i="1" u="none" strike="noStrike" kern="1200" cap="none" spc="0" normalizeH="0" baseline="30000" noProof="0" dirty="0">
                <a:ln>
                  <a:noFill/>
                </a:ln>
                <a:solidFill>
                  <a:srgbClr val="FF0000"/>
                </a:solidFill>
                <a:effectLst/>
                <a:uLnTx/>
                <a:uFillTx/>
                <a:latin typeface="Arial" panose="020B0604020202020204" pitchFamily="34" charset="0"/>
                <a:ea typeface="+mn-ea"/>
                <a:cs typeface="Arial" panose="020B0604020202020204" pitchFamily="34" charset="0"/>
              </a:endParaRPr>
            </a:p>
          </p:txBody>
        </p:sp>
        <p:sp>
          <p:nvSpPr>
            <p:cNvPr id="17" name="TextBox 62"/>
            <p:cNvSpPr txBox="1">
              <a:spLocks noChangeArrowheads="1"/>
            </p:cNvSpPr>
            <p:nvPr/>
          </p:nvSpPr>
          <p:spPr bwMode="auto">
            <a:xfrm>
              <a:off x="968121" y="2904490"/>
              <a:ext cx="1231027" cy="35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975"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Payment</a:t>
              </a:r>
            </a:p>
          </p:txBody>
        </p:sp>
      </p:grpSp>
      <p:cxnSp>
        <p:nvCxnSpPr>
          <p:cNvPr id="20" name="Straight Arrow Connector 19"/>
          <p:cNvCxnSpPr/>
          <p:nvPr/>
        </p:nvCxnSpPr>
        <p:spPr>
          <a:xfrm flipV="1">
            <a:off x="8206828" y="4060254"/>
            <a:ext cx="1574846" cy="295178"/>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8193801" y="2959263"/>
            <a:ext cx="1587873" cy="20394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12" idx="2"/>
          </p:cNvCxnSpPr>
          <p:nvPr/>
        </p:nvCxnSpPr>
        <p:spPr>
          <a:xfrm>
            <a:off x="7490738" y="3480967"/>
            <a:ext cx="57708" cy="747575"/>
          </a:xfrm>
          <a:prstGeom prst="straightConnector1">
            <a:avLst/>
          </a:prstGeom>
          <a:ln w="412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13791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Required Forms / Documents </a:t>
            </a:r>
          </a:p>
        </p:txBody>
      </p:sp>
      <p:sp>
        <p:nvSpPr>
          <p:cNvPr id="3" name="Content Placeholder 2"/>
          <p:cNvSpPr>
            <a:spLocks noGrp="1"/>
          </p:cNvSpPr>
          <p:nvPr>
            <p:ph idx="1"/>
          </p:nvPr>
        </p:nvSpPr>
        <p:spPr>
          <a:xfrm>
            <a:off x="1371600" y="1869743"/>
            <a:ext cx="9601200" cy="4380932"/>
          </a:xfrm>
        </p:spPr>
        <p:txBody>
          <a:bodyPr>
            <a:normAutofit fontScale="77500" lnSpcReduction="20000"/>
          </a:bodyPr>
          <a:lstStyle/>
          <a:p>
            <a:pPr marL="0" indent="0">
              <a:buNone/>
            </a:pPr>
            <a:r>
              <a:rPr lang="en-US" sz="2600" dirty="0">
                <a:solidFill>
                  <a:srgbClr val="101D49"/>
                </a:solidFill>
                <a:latin typeface="Times New Roman" panose="02020603050405020304" pitchFamily="18" charset="0"/>
                <a:cs typeface="Times New Roman" panose="02020603050405020304" pitchFamily="18" charset="0"/>
              </a:rPr>
              <a:t>Attachment A - M/WBE Participation Plan</a:t>
            </a:r>
          </a:p>
          <a:p>
            <a:r>
              <a:rPr lang="en-US" sz="2600" dirty="0">
                <a:solidFill>
                  <a:srgbClr val="101D49"/>
                </a:solidFill>
                <a:latin typeface="Times New Roman" panose="02020603050405020304" pitchFamily="18" charset="0"/>
                <a:cs typeface="Times New Roman" panose="02020603050405020304" pitchFamily="18" charset="0"/>
              </a:rPr>
              <a:t>M/WBE Certification Letter from IDOA </a:t>
            </a:r>
          </a:p>
          <a:p>
            <a:r>
              <a:rPr lang="en-US" sz="2600" dirty="0">
                <a:solidFill>
                  <a:srgbClr val="101D49"/>
                </a:solidFill>
                <a:latin typeface="Times New Roman" panose="02020603050405020304" pitchFamily="18" charset="0"/>
                <a:cs typeface="Times New Roman" panose="02020603050405020304" pitchFamily="18" charset="0"/>
              </a:rPr>
              <a:t>Signed Commitment Letter from M/WBE </a:t>
            </a:r>
          </a:p>
          <a:p>
            <a:pPr lvl="1"/>
            <a:r>
              <a:rPr lang="en-US" sz="2600" dirty="0">
                <a:solidFill>
                  <a:srgbClr val="101D49"/>
                </a:solidFill>
                <a:latin typeface="Times New Roman" panose="02020603050405020304" pitchFamily="18" charset="0"/>
                <a:cs typeface="Times New Roman" panose="02020603050405020304" pitchFamily="18" charset="0"/>
              </a:rPr>
              <a:t>The dollar amount being subcontracted to them</a:t>
            </a:r>
          </a:p>
          <a:p>
            <a:pPr lvl="1"/>
            <a:r>
              <a:rPr lang="en-US" sz="2600" dirty="0">
                <a:solidFill>
                  <a:srgbClr val="101D49"/>
                </a:solidFill>
                <a:latin typeface="Times New Roman" panose="02020603050405020304" pitchFamily="18" charset="0"/>
                <a:cs typeface="Times New Roman" panose="02020603050405020304" pitchFamily="18" charset="0"/>
              </a:rPr>
              <a:t>The subcontract amount reflected as a percentage of the total contract</a:t>
            </a:r>
          </a:p>
          <a:p>
            <a:pPr lvl="1"/>
            <a:r>
              <a:rPr lang="en-US" sz="2600" dirty="0">
                <a:solidFill>
                  <a:srgbClr val="101D49"/>
                </a:solidFill>
                <a:latin typeface="Times New Roman" panose="02020603050405020304" pitchFamily="18" charset="0"/>
                <a:cs typeface="Times New Roman" panose="02020603050405020304" pitchFamily="18" charset="0"/>
              </a:rPr>
              <a:t>A description of products and/or services to be provided on this contract</a:t>
            </a:r>
          </a:p>
          <a:p>
            <a:pPr lvl="1"/>
            <a:r>
              <a:rPr lang="en-US" sz="2600" dirty="0">
                <a:solidFill>
                  <a:srgbClr val="101D49"/>
                </a:solidFill>
                <a:latin typeface="Times New Roman" panose="02020603050405020304" pitchFamily="18" charset="0"/>
                <a:cs typeface="Times New Roman" panose="02020603050405020304" pitchFamily="18" charset="0"/>
              </a:rPr>
              <a:t>Approximate date the subcontractor will perform work on this contract</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Form must be completed / signed even if there is 0% participation </a:t>
            </a:r>
            <a:endParaRPr lang="en-US" sz="2600" dirty="0">
              <a:solidFill>
                <a:srgbClr val="101D49"/>
              </a:solidFill>
              <a:latin typeface="Times New Roman" panose="02020603050405020304" pitchFamily="18" charset="0"/>
              <a:cs typeface="Times New Roman" panose="02020603050405020304" pitchFamily="18" charset="0"/>
            </a:endParaRPr>
          </a:p>
          <a:p>
            <a:pPr marL="0" indent="0">
              <a:buNone/>
            </a:pPr>
            <a:r>
              <a:rPr lang="en-US" sz="2600" dirty="0">
                <a:solidFill>
                  <a:srgbClr val="101D49"/>
                </a:solidFill>
                <a:latin typeface="Times New Roman" panose="02020603050405020304" pitchFamily="18" charset="0"/>
                <a:cs typeface="Times New Roman" panose="02020603050405020304" pitchFamily="18" charset="0"/>
              </a:rPr>
              <a:t>Attachment A1 - Indiana Veterans’ Participation Plan</a:t>
            </a:r>
          </a:p>
          <a:p>
            <a:r>
              <a:rPr lang="en-US" sz="2600" dirty="0">
                <a:solidFill>
                  <a:srgbClr val="101D49"/>
                </a:solidFill>
                <a:latin typeface="Times New Roman" panose="02020603050405020304" pitchFamily="18" charset="0"/>
                <a:cs typeface="Times New Roman" panose="02020603050405020304" pitchFamily="18" charset="0"/>
              </a:rPr>
              <a:t>Certification Letter provided by IDOA or VA OSDBU</a:t>
            </a:r>
          </a:p>
          <a:p>
            <a:r>
              <a:rPr lang="en-US" sz="2600" dirty="0">
                <a:solidFill>
                  <a:srgbClr val="101D49"/>
                </a:solidFill>
                <a:latin typeface="Times New Roman" panose="02020603050405020304" pitchFamily="18" charset="0"/>
                <a:cs typeface="Times New Roman" panose="02020603050405020304" pitchFamily="18" charset="0"/>
              </a:rPr>
              <a:t>Signed Commitment Letter from IVOSB (similar to M/WBE)</a:t>
            </a:r>
          </a:p>
          <a:p>
            <a:r>
              <a:rPr lang="en-US" sz="2600" dirty="0">
                <a:solidFill>
                  <a:srgbClr val="101D49"/>
                </a:solidFill>
                <a:latin typeface="Times New Roman" panose="02020603050405020304" pitchFamily="18" charset="0"/>
                <a:cs typeface="Times New Roman" panose="02020603050405020304" pitchFamily="18" charset="0"/>
              </a:rPr>
              <a:t>Form must be completed / signed even if there is 0% participation </a:t>
            </a:r>
          </a:p>
          <a:p>
            <a:endParaRPr lang="en-US" sz="1800" dirty="0">
              <a:solidFill>
                <a:srgbClr val="101D49"/>
              </a:solidFill>
              <a:latin typeface="Garamond" panose="02020404030301010803" pitchFamily="18" charset="0"/>
            </a:endParaRPr>
          </a:p>
          <a:p>
            <a:pPr marL="0" indent="0">
              <a:buNone/>
            </a:pPr>
            <a:endParaRPr lang="en-US" sz="2600" dirty="0">
              <a:solidFill>
                <a:srgbClr val="101D49"/>
              </a:solidFill>
              <a:latin typeface="Garamond" panose="02020404030301010803" pitchFamily="18" charset="0"/>
            </a:endParaRPr>
          </a:p>
          <a:p>
            <a:endParaRPr lang="en-US" sz="2600" dirty="0">
              <a:solidFill>
                <a:srgbClr val="101D49"/>
              </a:solidFill>
              <a:latin typeface="Garamond" panose="02020404030301010803" pitchFamily="18" charset="0"/>
            </a:endParaRPr>
          </a:p>
          <a:p>
            <a:endParaRPr lang="en-US" dirty="0"/>
          </a:p>
        </p:txBody>
      </p:sp>
    </p:spTree>
    <p:extLst>
      <p:ext uri="{BB962C8B-B14F-4D97-AF65-F5344CB8AC3E}">
        <p14:creationId xmlns:p14="http://schemas.microsoft.com/office/powerpoint/2010/main" val="3544601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latin typeface="Times New Roman" panose="02020603050405020304" pitchFamily="18" charset="0"/>
                <a:cs typeface="Times New Roman" panose="02020603050405020304" pitchFamily="18" charset="0"/>
              </a:rPr>
              <a:t>Required Forms / Documents </a:t>
            </a:r>
          </a:p>
        </p:txBody>
      </p:sp>
      <p:sp>
        <p:nvSpPr>
          <p:cNvPr id="3" name="Content Placeholder 2"/>
          <p:cNvSpPr>
            <a:spLocks noGrp="1"/>
          </p:cNvSpPr>
          <p:nvPr>
            <p:ph idx="1"/>
          </p:nvPr>
        </p:nvSpPr>
        <p:spPr>
          <a:xfrm>
            <a:off x="1371600" y="1924333"/>
            <a:ext cx="9601200" cy="4312693"/>
          </a:xfrm>
        </p:spPr>
        <p:txBody>
          <a:bodyPr>
            <a:normAutofit fontScale="70000" lnSpcReduction="20000"/>
          </a:bodyPr>
          <a:lstStyle/>
          <a:p>
            <a:r>
              <a:rPr lang="en-US" sz="2600" dirty="0">
                <a:solidFill>
                  <a:srgbClr val="101D49"/>
                </a:solidFill>
                <a:latin typeface="Times New Roman" panose="02020603050405020304" pitchFamily="18" charset="0"/>
                <a:cs typeface="Times New Roman" panose="02020603050405020304" pitchFamily="18" charset="0"/>
              </a:rPr>
              <a:t>Attachment C - Indiana Economic Impact Form</a:t>
            </a:r>
          </a:p>
          <a:p>
            <a:pPr lvl="1"/>
            <a:r>
              <a:rPr lang="en-US" sz="2500" i="0" dirty="0">
                <a:solidFill>
                  <a:srgbClr val="101D49"/>
                </a:solidFill>
                <a:latin typeface="Times New Roman" panose="02020603050405020304" pitchFamily="18" charset="0"/>
                <a:cs typeface="Times New Roman" panose="02020603050405020304" pitchFamily="18" charset="0"/>
              </a:rPr>
              <a:t>Complete / Submit in Excel </a:t>
            </a:r>
          </a:p>
          <a:p>
            <a:pPr lvl="1"/>
            <a:r>
              <a:rPr lang="en-US" sz="2500" i="0" dirty="0">
                <a:solidFill>
                  <a:srgbClr val="101D49"/>
                </a:solidFill>
                <a:latin typeface="Times New Roman" panose="02020603050405020304" pitchFamily="18" charset="0"/>
                <a:cs typeface="Times New Roman" panose="02020603050405020304" pitchFamily="18" charset="0"/>
              </a:rPr>
              <a:t>Signature Required </a:t>
            </a:r>
            <a:endParaRPr lang="en-US" sz="3200" dirty="0">
              <a:solidFill>
                <a:srgbClr val="101D49"/>
              </a:solidFill>
              <a:latin typeface="Times New Roman" panose="02020603050405020304" pitchFamily="18" charset="0"/>
              <a:cs typeface="Times New Roman" panose="02020603050405020304" pitchFamily="18" charset="0"/>
            </a:endParaRPr>
          </a:p>
          <a:p>
            <a:r>
              <a:rPr lang="en-US" sz="2600" dirty="0">
                <a:solidFill>
                  <a:srgbClr val="101D49"/>
                </a:solidFill>
                <a:latin typeface="Times New Roman" panose="02020603050405020304" pitchFamily="18" charset="0"/>
                <a:cs typeface="Times New Roman" panose="02020603050405020304" pitchFamily="18" charset="0"/>
              </a:rPr>
              <a:t>Attachment D - Cost Proposal </a:t>
            </a:r>
          </a:p>
          <a:p>
            <a:r>
              <a:rPr lang="en-US" sz="2600" dirty="0">
                <a:solidFill>
                  <a:srgbClr val="101D49"/>
                </a:solidFill>
                <a:latin typeface="Times New Roman" panose="02020603050405020304" pitchFamily="18" charset="0"/>
                <a:cs typeface="Times New Roman" panose="02020603050405020304" pitchFamily="18" charset="0"/>
              </a:rPr>
              <a:t>Attachment E - Business Proposal</a:t>
            </a:r>
          </a:p>
          <a:p>
            <a:r>
              <a:rPr lang="en-US" sz="2600" dirty="0">
                <a:solidFill>
                  <a:srgbClr val="101D49"/>
                </a:solidFill>
                <a:latin typeface="Times New Roman" panose="02020603050405020304" pitchFamily="18" charset="0"/>
                <a:cs typeface="Times New Roman" panose="02020603050405020304" pitchFamily="18" charset="0"/>
              </a:rPr>
              <a:t>Attachment F - Technical Proposal </a:t>
            </a:r>
          </a:p>
          <a:p>
            <a:r>
              <a:rPr lang="en-US" sz="2600" dirty="0">
                <a:solidFill>
                  <a:srgbClr val="101D49"/>
                </a:solidFill>
                <a:latin typeface="Times New Roman" panose="02020603050405020304" pitchFamily="18" charset="0"/>
                <a:cs typeface="Times New Roman" panose="02020603050405020304" pitchFamily="18" charset="0"/>
              </a:rPr>
              <a:t>Attachment H - Reference Check Form (3)</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Attachment J - Attestation Form </a:t>
            </a:r>
          </a:p>
          <a:p>
            <a:pPr marL="384038" lvl="1">
              <a:spcBef>
                <a:spcPts val="1000"/>
              </a:spcBef>
              <a:buFont typeface="Franklin Gothic Book" panose="020B0503020102020204" pitchFamily="34" charset="0"/>
              <a:buChar char="■"/>
            </a:pPr>
            <a:r>
              <a:rPr lang="en-US" sz="2600" i="0" dirty="0">
                <a:solidFill>
                  <a:srgbClr val="101D49"/>
                </a:solidFill>
                <a:latin typeface="Times New Roman" panose="02020603050405020304" pitchFamily="18" charset="0"/>
                <a:cs typeface="Times New Roman" panose="02020603050405020304" pitchFamily="18" charset="0"/>
              </a:rPr>
              <a:t>Attachment K - Artificial Intelligence - Technical Proposal</a:t>
            </a:r>
          </a:p>
          <a:p>
            <a:pPr fontAlgn="t"/>
            <a:r>
              <a:rPr lang="en-US" sz="2600" dirty="0">
                <a:solidFill>
                  <a:srgbClr val="101D49"/>
                </a:solidFill>
                <a:latin typeface="Times New Roman" panose="02020603050405020304" pitchFamily="18" charset="0"/>
                <a:cs typeface="Times New Roman" panose="02020603050405020304" pitchFamily="18" charset="0"/>
              </a:rPr>
              <a:t>Attachment L - Infrastructure Form</a:t>
            </a:r>
          </a:p>
          <a:p>
            <a:r>
              <a:rPr lang="en-US" sz="2600" dirty="0">
                <a:solidFill>
                  <a:srgbClr val="101D49"/>
                </a:solidFill>
                <a:latin typeface="Times New Roman" panose="02020603050405020304" pitchFamily="18" charset="0"/>
                <a:cs typeface="Times New Roman" panose="02020603050405020304" pitchFamily="18" charset="0"/>
              </a:rPr>
              <a:t>Buy Indiana - must be listed on IDOA’s Buy Indiana Certification List (if applicable)</a:t>
            </a:r>
            <a:endParaRPr lang="en-US" sz="2600" dirty="0">
              <a:latin typeface="Times New Roman" panose="02020603050405020304" pitchFamily="18" charset="0"/>
              <a:cs typeface="Times New Roman" panose="02020603050405020304" pitchFamily="18" charset="0"/>
            </a:endParaRPr>
          </a:p>
          <a:p>
            <a:pPr marL="0" indent="0">
              <a:buNone/>
            </a:pPr>
            <a:r>
              <a:rPr lang="en-US" sz="2600" b="1" dirty="0">
                <a:solidFill>
                  <a:srgbClr val="FF0000"/>
                </a:solidFill>
                <a:latin typeface="Times New Roman" panose="02020603050405020304" pitchFamily="18" charset="0"/>
                <a:cs typeface="Times New Roman" panose="02020603050405020304" pitchFamily="18" charset="0"/>
              </a:rPr>
              <a:t>Failure to submit any of the required forms/documents puts your proposal at risk of not being evaluated and/or loss of points. </a:t>
            </a:r>
          </a:p>
          <a:p>
            <a:endParaRPr lang="en-US" dirty="0"/>
          </a:p>
        </p:txBody>
      </p:sp>
    </p:spTree>
    <p:extLst>
      <p:ext uri="{BB962C8B-B14F-4D97-AF65-F5344CB8AC3E}">
        <p14:creationId xmlns:p14="http://schemas.microsoft.com/office/powerpoint/2010/main" val="5901173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3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Submission Requirements</a:t>
            </a:r>
            <a:br>
              <a:rPr lang="en-US" sz="4000" dirty="0">
                <a:latin typeface="Times New Roman" panose="02020603050405020304" pitchFamily="18" charset="0"/>
                <a:ea typeface="Garamond"/>
                <a:cs typeface="Times New Roman" panose="02020603050405020304" pitchFamily="18" charset="0"/>
                <a:sym typeface="Garamond"/>
              </a:rPr>
            </a:br>
            <a:endParaRPr sz="4000" dirty="0">
              <a:latin typeface="Times New Roman" panose="02020603050405020304" pitchFamily="18" charset="0"/>
              <a:ea typeface="Garamond"/>
              <a:cs typeface="Times New Roman" panose="02020603050405020304" pitchFamily="18" charset="0"/>
              <a:sym typeface="Garamond"/>
            </a:endParaRPr>
          </a:p>
        </p:txBody>
      </p:sp>
      <p:sp>
        <p:nvSpPr>
          <p:cNvPr id="325" name="Google Shape;325;p30"/>
          <p:cNvSpPr txBox="1">
            <a:spLocks noGrp="1"/>
          </p:cNvSpPr>
          <p:nvPr>
            <p:ph type="body" idx="1"/>
          </p:nvPr>
        </p:nvSpPr>
        <p:spPr>
          <a:xfrm>
            <a:off x="1371600" y="1881963"/>
            <a:ext cx="9601200" cy="4105177"/>
          </a:xfrm>
          <a:prstGeom prst="rect">
            <a:avLst/>
          </a:prstGeom>
          <a:noFill/>
          <a:ln>
            <a:noFill/>
          </a:ln>
        </p:spPr>
        <p:txBody>
          <a:bodyPr spcFirstLastPara="1" wrap="square" lIns="91425" tIns="45700" rIns="91425" bIns="45700" anchor="t" anchorCtr="0">
            <a:normAutofit fontScale="47500" lnSpcReduction="20000"/>
          </a:bodyPr>
          <a:lstStyle/>
          <a:p>
            <a:pPr marL="0" lvl="0" indent="0" algn="l" rtl="0">
              <a:lnSpc>
                <a:spcPct val="94000"/>
              </a:lnSpc>
              <a:spcBef>
                <a:spcPts val="0"/>
              </a:spcBef>
              <a:spcAft>
                <a:spcPts val="0"/>
              </a:spcAft>
              <a:buClr>
                <a:srgbClr val="101D49"/>
              </a:buClr>
              <a:buSzPct val="100000"/>
              <a:buNone/>
            </a:pPr>
            <a:r>
              <a:rPr lang="en-US" sz="4200" dirty="0">
                <a:solidFill>
                  <a:srgbClr val="101D49"/>
                </a:solidFill>
                <a:latin typeface="Times New Roman" panose="02020603050405020304" pitchFamily="18" charset="0"/>
                <a:ea typeface="Times New Roman"/>
                <a:cs typeface="Times New Roman" panose="02020603050405020304" pitchFamily="18" charset="0"/>
                <a:sym typeface="Times New Roman"/>
              </a:rPr>
              <a:t>All proposals must be received through the Supplier Portal at the link below by the Procurement Division no later than the date and time outlined in Section 1.24 Summary of Milestones.</a:t>
            </a:r>
          </a:p>
          <a:p>
            <a:pPr marL="0" lvl="0" indent="0" algn="l" rtl="0">
              <a:lnSpc>
                <a:spcPct val="94000"/>
              </a:lnSpc>
              <a:spcBef>
                <a:spcPts val="0"/>
              </a:spcBef>
              <a:spcAft>
                <a:spcPts val="0"/>
              </a:spcAft>
              <a:buClr>
                <a:srgbClr val="101D49"/>
              </a:buClr>
              <a:buSzPct val="100000"/>
              <a:buNone/>
            </a:pPr>
            <a:endParaRPr lang="en-US" sz="42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Multi-Factor Authentication: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https://www.in.gov/iot/customer-service/myshareingov/multi-factor-authentication/</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Supplier Portal: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4"/>
              </a:rPr>
              <a:t>https://www.in.gov/idoa/procurement/supplier-resource-center/requirements-to-do-business-with-the-state/bidder-profile-registration/</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dirty="0">
                <a:effectLst/>
                <a:latin typeface="Arial" panose="020B0604020202020204" pitchFamily="34" charset="0"/>
                <a:ea typeface="Times New Roman" panose="02020603050405020304" pitchFamily="18" charset="0"/>
              </a:rPr>
              <a:t>Instructions on to submit an electronic bid:    </a:t>
            </a:r>
            <a:endParaRPr lang="en-US" sz="3600" dirty="0">
              <a:effectLst/>
              <a:latin typeface="Times New Roman" panose="02020603050405020304" pitchFamily="18" charset="0"/>
              <a:ea typeface="Times New Roman" panose="02020603050405020304" pitchFamily="18" charset="0"/>
            </a:endParaRPr>
          </a:p>
          <a:p>
            <a:pPr marL="0" marR="0" indent="0" fontAlgn="base">
              <a:spcBef>
                <a:spcPts val="0"/>
              </a:spcBef>
              <a:spcAft>
                <a:spcPts val="0"/>
              </a:spcAft>
              <a:buNone/>
            </a:pPr>
            <a:r>
              <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5"/>
              </a:rPr>
              <a:t>https://www.in.gov/idoa/procurement/supplier-resource-center/requirements-to-do-business-with-the-state/bidder-profile-registration/manage-my-bidder-profile/submitting-a-bid/</a:t>
            </a:r>
            <a:endParaRPr lang="en-US" sz="36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fontAlgn="base">
              <a:spcBef>
                <a:spcPts val="0"/>
              </a:spcBef>
              <a:spcAft>
                <a:spcPts val="0"/>
              </a:spcAft>
              <a:buNone/>
            </a:pPr>
            <a:endParaRPr lang="en-US" sz="3600" dirty="0">
              <a:effectLst/>
              <a:latin typeface="Times New Roman" panose="02020603050405020304" pitchFamily="18" charset="0"/>
              <a:ea typeface="Times New Roman" panose="02020603050405020304" pitchFamily="18" charset="0"/>
            </a:endParaRPr>
          </a:p>
          <a:p>
            <a:pPr marL="0" lvl="0" indent="0" algn="l" rtl="0">
              <a:lnSpc>
                <a:spcPct val="94000"/>
              </a:lnSpc>
              <a:spcBef>
                <a:spcPts val="1200"/>
              </a:spcBef>
              <a:spcAft>
                <a:spcPts val="0"/>
              </a:spcAft>
              <a:buClr>
                <a:srgbClr val="FF0000"/>
              </a:buClr>
              <a:buSzPct val="100000"/>
              <a:buNone/>
            </a:pPr>
            <a:r>
              <a:rPr lang="en-US" sz="3400" dirty="0">
                <a:solidFill>
                  <a:srgbClr val="FF0000"/>
                </a:solidFill>
                <a:latin typeface="Arial" panose="020B0604020202020204" pitchFamily="34" charset="0"/>
                <a:ea typeface="Times New Roman"/>
                <a:cs typeface="Arial" panose="020B0604020202020204" pitchFamily="34" charset="0"/>
                <a:sym typeface="Times New Roman"/>
              </a:rPr>
              <a:t>It is your responsibility to ensure that all required documents and forms are submitted prior to the due dates. Failure to complete or submit required documents and forms may result in disqualification or loss of points. </a:t>
            </a:r>
            <a:endParaRPr sz="3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17256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8" name="Google Shape;348;p33"/>
          <p:cNvSpPr txBox="1">
            <a:spLocks noGrp="1"/>
          </p:cNvSpPr>
          <p:nvPr>
            <p:ph type="body" idx="1"/>
          </p:nvPr>
        </p:nvSpPr>
        <p:spPr>
          <a:xfrm>
            <a:off x="1219200" y="1750734"/>
            <a:ext cx="9745579" cy="4616563"/>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IDOA PROCUREMENT LINKS AND NUMBERS</a:t>
            </a:r>
            <a:endParaRPr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endParaRPr>
          </a:p>
          <a:p>
            <a:pPr marL="342900" lvl="0" indent="-342900" algn="ctr" rtl="0">
              <a:lnSpc>
                <a:spcPct val="80000"/>
              </a:lnSpc>
              <a:spcBef>
                <a:spcPts val="320"/>
              </a:spcBef>
              <a:spcAft>
                <a:spcPts val="0"/>
              </a:spcAft>
              <a:buClr>
                <a:srgbClr val="000000"/>
              </a:buClr>
              <a:buSzPts val="1600"/>
              <a:buNone/>
            </a:pP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3">
                  <a:extLst>
                    <a:ext uri="{A12FA001-AC4F-418D-AE19-62706E023703}">
                      <ahyp:hlinkClr xmlns:ahyp="http://schemas.microsoft.com/office/drawing/2018/hyperlinkcolor" val="tx"/>
                    </a:ext>
                  </a:extLst>
                </a:hlinkClick>
              </a:rPr>
              <a:t>http://www.in.gov/idoa/2354.htm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ctr" rtl="0">
              <a:lnSpc>
                <a:spcPct val="80000"/>
              </a:lnSpc>
              <a:spcBef>
                <a:spcPts val="320"/>
              </a:spcBef>
              <a:spcAft>
                <a:spcPts val="0"/>
              </a:spcAft>
              <a:buClr>
                <a:schemeClr val="dk2"/>
              </a:buClr>
              <a:buSzPts val="1600"/>
              <a:buNone/>
            </a:pP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A.	Link to the developing for bidder registry with IDOA and Secretary of State.</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4">
                  <a:extLst>
                    <a:ext uri="{A12FA001-AC4F-418D-AE19-62706E023703}">
                      <ahyp:hlinkClr xmlns:ahyp="http://schemas.microsoft.com/office/drawing/2018/hyperlinkcolor" val="tx"/>
                    </a:ext>
                  </a:extLst>
                </a:hlinkClick>
              </a:rPr>
              <a:t>http://www.in.gov/idoa/2464.htm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B.	Secretary of State of Indiana:</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Can be reached at (317) 232-6576 for registration assistance.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5">
                  <a:extLst>
                    <a:ext uri="{A12FA001-AC4F-418D-AE19-62706E023703}">
                      <ahyp:hlinkClr xmlns:ahyp="http://schemas.microsoft.com/office/drawing/2018/hyperlinkcolor" val="tx"/>
                    </a:ext>
                  </a:extLst>
                </a:hlinkClick>
              </a:rPr>
              <a:t>www.in.gov/sos</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C.	See Vendor and Supplier Resource Center:</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6">
                  <a:extLst>
                    <a:ext uri="{A12FA001-AC4F-418D-AE19-62706E023703}">
                      <ahyp:hlinkClr xmlns:ahyp="http://schemas.microsoft.com/office/drawing/2018/hyperlinkcolor" val="tx"/>
                    </a:ext>
                  </a:extLst>
                </a:hlinkClick>
              </a:rPr>
              <a:t>http://www.in.gov/idoa/3106.htm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80000"/>
              </a:lnSpc>
              <a:spcBef>
                <a:spcPts val="320"/>
              </a:spcBef>
              <a:spcAft>
                <a:spcPts val="0"/>
              </a:spcAft>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rPr>
              <a:t>D. </a:t>
            </a: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Minority and Women Owned Business Enterprises: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endParaRPr>
          </a:p>
          <a:p>
            <a:pPr marL="342900" lvl="0" indent="-342900" algn="l" rtl="0">
              <a:lnSpc>
                <a:spcPct val="80000"/>
              </a:lnSpc>
              <a:spcBef>
                <a:spcPts val="32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0"/>
                  </a:ext>
                </a:extLst>
              </a:rPr>
              <a:t>	Link to more information and full listing of IDOA Minority and Women Owned Businesses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1"/>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2"/>
                  </a:ext>
                </a:extLst>
              </a:rPr>
              <a:t>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7">
                  <a:extLst>
                    <a:ext uri="{A12FA001-AC4F-418D-AE19-62706E023703}">
                      <ahyp:hlinkClr xmlns:ahyp="http://schemas.microsoft.com/office/drawing/2018/hyperlinkcolor" val="tx"/>
                    </a:ext>
                  </a:extLst>
                </a:hlinkCli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3"/>
                  </a:ext>
                </a:extLst>
              </a:rPr>
              <a:t>http://www.in.gov/idoa/2352.htm</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4"/>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5"/>
                  </a:ext>
                </a:extLst>
              </a:rPr>
              <a:t>E. </a:t>
            </a: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6"/>
                  </a:ext>
                </a:extLst>
              </a:rPr>
              <a:t>RFP posting and updates:</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7"/>
                </a:ext>
              </a:extLst>
            </a:endParaRPr>
          </a:p>
          <a:p>
            <a:pPr marL="342900" lvl="0" indent="-342900" algn="l" rtl="0">
              <a:lnSpc>
                <a:spcPct val="80000"/>
              </a:lnSpc>
              <a:spcBef>
                <a:spcPts val="320"/>
              </a:spcBef>
              <a:spcAft>
                <a:spcPts val="0"/>
              </a:spcAft>
              <a:buClr>
                <a:srgbClr val="000000"/>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8"/>
                  </a:ext>
                </a:extLst>
              </a:rPr>
              <a:t>	Go to </a:t>
            </a:r>
            <a:r>
              <a:rPr lang="en-US" sz="1900" b="1" u="sng" dirty="0">
                <a:solidFill>
                  <a:srgbClr val="101D49"/>
                </a:solidFill>
                <a:latin typeface="Times New Roman" panose="02020603050405020304" pitchFamily="18" charset="0"/>
                <a:ea typeface="Times New Roman"/>
                <a:cs typeface="Times New Roman" panose="02020603050405020304" pitchFamily="18" charset="0"/>
                <a:sym typeface="Times New Roman"/>
                <a:hlinkClick r:id="rId8">
                  <a:extLst>
                    <a:ext uri="{A12FA001-AC4F-418D-AE19-62706E023703}">
                      <ahyp:hlinkClr xmlns:ahyp="http://schemas.microsoft.com/office/drawing/2018/hyperlinkcolor" val="tx"/>
                    </a:ext>
                  </a:extLst>
                </a:hlinkClick>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9"/>
                  </a:ext>
                </a:extLst>
              </a:rPr>
              <a:t>https://www.in.gov/idoa/procurement/current-business-opportunities/</a:t>
            </a:r>
            <a:endParaRPr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0"/>
                </a:ext>
              </a:extLst>
            </a:endParaRPr>
          </a:p>
          <a:p>
            <a:pPr marL="342900" lvl="0" indent="-342900" algn="l" rtl="0">
              <a:lnSpc>
                <a:spcPct val="80000"/>
              </a:lnSpc>
              <a:spcBef>
                <a:spcPts val="0"/>
              </a:spcBef>
              <a:spcAft>
                <a:spcPts val="0"/>
              </a:spcAft>
              <a:buClr>
                <a:srgbClr val="101D49"/>
              </a:buClr>
              <a:buSzPts val="1600"/>
              <a:buNone/>
            </a:pPr>
            <a:r>
              <a:rPr lang="en-US" sz="1900" b="1" dirty="0">
                <a:solidFill>
                  <a:srgbClr val="101D49"/>
                </a:solidFill>
                <a:latin typeface="Times New Roman" panose="02020603050405020304" pitchFamily="18" charset="0"/>
                <a:ea typeface="Times New Roman"/>
                <a:cs typeface="Times New Roman" panose="02020603050405020304" pitchFamily="18" charset="0"/>
                <a:sym typeface="Times New Roman"/>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1"/>
                  </a:ext>
                </a:extLst>
              </a:rPr>
              <a:t>	Scroll through table until you find desired RFP number on left-hand side and click the link.</a:t>
            </a:r>
            <a:endParaRPr sz="2300" dirty="0">
              <a:solidFill>
                <a:srgbClr val="101D49"/>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94000"/>
              </a:lnSpc>
              <a:spcBef>
                <a:spcPts val="1000"/>
              </a:spcBef>
              <a:spcAft>
                <a:spcPts val="0"/>
              </a:spcAft>
              <a:buClr>
                <a:schemeClr val="dk2"/>
              </a:buClr>
              <a:buSzPts val="1600"/>
              <a:buNone/>
            </a:pPr>
            <a:endParaRPr sz="1900" dirty="0">
              <a:latin typeface="Times New Roman"/>
              <a:ea typeface="Times New Roman"/>
              <a:cs typeface="Times New Roman"/>
              <a:sym typeface="Times New Roman"/>
            </a:endParaRPr>
          </a:p>
        </p:txBody>
      </p:sp>
      <p:sp>
        <p:nvSpPr>
          <p:cNvPr id="5" name="Google Shape;324;p30">
            <a:extLst>
              <a:ext uri="{FF2B5EF4-FFF2-40B4-BE49-F238E27FC236}">
                <a16:creationId xmlns:a16="http://schemas.microsoft.com/office/drawing/2014/main" id="{AD3C16D4-DC99-29FA-7EC9-DD257B408D5C}"/>
              </a:ext>
            </a:extLst>
          </p:cNvPr>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dirty="0">
                <a:latin typeface="Times New Roman" panose="02020603050405020304" pitchFamily="18" charset="0"/>
                <a:ea typeface="Times New Roman"/>
                <a:cs typeface="Times New Roman" panose="02020603050405020304" pitchFamily="18" charset="0"/>
                <a:sym typeface="Times New Roman"/>
              </a:rPr>
              <a:t>Additional Information</a:t>
            </a:r>
            <a:endParaRPr sz="4000" dirty="0">
              <a:latin typeface="Times New Roman" panose="02020603050405020304" pitchFamily="18" charset="0"/>
              <a:ea typeface="Garamond"/>
              <a:cs typeface="Times New Roman" panose="02020603050405020304" pitchFamily="18" charset="0"/>
              <a:sym typeface="Garamond"/>
            </a:endParaRPr>
          </a:p>
        </p:txBody>
      </p:sp>
    </p:spTree>
    <p:extLst>
      <p:ext uri="{BB962C8B-B14F-4D97-AF65-F5344CB8AC3E}">
        <p14:creationId xmlns:p14="http://schemas.microsoft.com/office/powerpoint/2010/main" val="7789355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a:xfrm>
            <a:off x="806117" y="1531662"/>
            <a:ext cx="7531768" cy="3341128"/>
          </a:xfrm>
        </p:spPr>
        <p:txBody>
          <a:bodyPr/>
          <a:lstStyle/>
          <a:p>
            <a:pPr marL="342900" lvl="0" indent="-342900" defTabSz="914400">
              <a:lnSpc>
                <a:spcPct val="100000"/>
              </a:lnSpc>
              <a:spcBef>
                <a:spcPct val="20000"/>
              </a:spcBef>
              <a:defRPr/>
            </a:pPr>
            <a:r>
              <a:rPr lang="en-US" sz="6000" b="1" cap="none" dirty="0">
                <a:latin typeface="Times New Roman" panose="02020603050405020304" pitchFamily="18" charset="0"/>
                <a:cs typeface="Times New Roman" panose="02020603050405020304" pitchFamily="18" charset="0"/>
              </a:rPr>
              <a:t>Thank You</a:t>
            </a:r>
            <a:br>
              <a:rPr lang="en-US" sz="2800" b="1" dirty="0">
                <a:latin typeface="Times New Roman" panose="02020603050405020304" pitchFamily="18" charset="0"/>
                <a:cs typeface="Times New Roman" panose="02020603050405020304" pitchFamily="18" charset="0"/>
              </a:rPr>
            </a:br>
            <a:br>
              <a:rPr lang="en-US" sz="2800" b="1" dirty="0">
                <a:latin typeface="Times New Roman" panose="02020603050405020304" pitchFamily="18" charset="0"/>
                <a:cs typeface="Times New Roman" panose="02020603050405020304" pitchFamily="18" charset="0"/>
              </a:rPr>
            </a:br>
            <a:br>
              <a:rPr lang="en-US" sz="2800" b="1" dirty="0">
                <a:solidFill>
                  <a:srgbClr val="FF0000"/>
                </a:solidFill>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Arthur L. Sample IV</a:t>
            </a:r>
            <a:br>
              <a:rPr lang="en-US" sz="2400" b="1" dirty="0">
                <a:solidFill>
                  <a:srgbClr val="FF0000"/>
                </a:solidFill>
                <a:latin typeface="Times New Roman" panose="02020603050405020304" pitchFamily="18" charset="0"/>
                <a:cs typeface="Times New Roman" panose="02020603050405020304" pitchFamily="18" charset="0"/>
              </a:rPr>
            </a:br>
            <a:r>
              <a:rPr lang="en-US" sz="2400" b="1" dirty="0">
                <a:latin typeface="Times New Roman" panose="02020603050405020304" pitchFamily="18" charset="0"/>
                <a:cs typeface="Times New Roman" panose="02020603050405020304" pitchFamily="18" charset="0"/>
              </a:rPr>
              <a:t>Asample@idoa.in.gov  </a:t>
            </a:r>
          </a:p>
        </p:txBody>
      </p:sp>
    </p:spTree>
    <p:extLst>
      <p:ext uri="{BB962C8B-B14F-4D97-AF65-F5344CB8AC3E}">
        <p14:creationId xmlns:p14="http://schemas.microsoft.com/office/powerpoint/2010/main" val="126073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Purpose of the RFP</a:t>
            </a:r>
          </a:p>
        </p:txBody>
      </p:sp>
      <p:sp>
        <p:nvSpPr>
          <p:cNvPr id="6" name="Content Placeholder 5"/>
          <p:cNvSpPr>
            <a:spLocks noGrp="1"/>
          </p:cNvSpPr>
          <p:nvPr>
            <p:ph idx="1"/>
          </p:nvPr>
        </p:nvSpPr>
        <p:spPr>
          <a:xfrm>
            <a:off x="1371599" y="1955409"/>
            <a:ext cx="9741877" cy="4031731"/>
          </a:xfrm>
        </p:spPr>
        <p:txBody>
          <a:bodyPr>
            <a:normAutofit/>
          </a:bodyPr>
          <a:lstStyle/>
          <a:p>
            <a:pPr marL="0" indent="0">
              <a:buNone/>
            </a:pPr>
            <a:r>
              <a:rPr lang="en-US" dirty="0">
                <a:solidFill>
                  <a:srgbClr val="101D49"/>
                </a:solidFill>
                <a:latin typeface="Times New Roman" panose="02020603050405020304" pitchFamily="18" charset="0"/>
                <a:ea typeface="Times New Roman" panose="02020603050405020304" pitchFamily="18" charset="0"/>
                <a:cs typeface="Times New Roman" panose="02020603050405020304" pitchFamily="18" charset="0"/>
              </a:rPr>
              <a:t>The purpose of this solicitation is to select a respondent that can manage, host, and create content for the Indiana Utility Regulatory Commission’s (IURC’s) online training program for safe digging practices. It is the intent of the IURC to contract with a respondent that provides a learning management system, management of the system, hosting services, and content creation services for the online training modules at SafeDigIndiana.com. </a:t>
            </a:r>
          </a:p>
        </p:txBody>
      </p:sp>
    </p:spTree>
    <p:extLst>
      <p:ext uri="{BB962C8B-B14F-4D97-AF65-F5344CB8AC3E}">
        <p14:creationId xmlns:p14="http://schemas.microsoft.com/office/powerpoint/2010/main" val="42370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latin typeface="Times New Roman" panose="02020603050405020304" pitchFamily="18" charset="0"/>
                <a:cs typeface="Times New Roman" panose="02020603050405020304" pitchFamily="18" charset="0"/>
              </a:rPr>
              <a:t>Term of Contract</a:t>
            </a:r>
          </a:p>
        </p:txBody>
      </p:sp>
      <p:sp>
        <p:nvSpPr>
          <p:cNvPr id="6" name="Content Placeholder 5"/>
          <p:cNvSpPr>
            <a:spLocks noGrp="1"/>
          </p:cNvSpPr>
          <p:nvPr>
            <p:ph idx="1"/>
          </p:nvPr>
        </p:nvSpPr>
        <p:spPr>
          <a:xfrm>
            <a:off x="1295400" y="2206869"/>
            <a:ext cx="9601200" cy="3924887"/>
          </a:xfrm>
        </p:spPr>
        <p:txBody>
          <a:bodyPr>
            <a:normAutofit/>
          </a:bodyPr>
          <a:lstStyle/>
          <a:p>
            <a:r>
              <a:rPr lang="en-US" dirty="0"/>
              <a:t>The term of the contract shall be for a period of two (2) years from the date of contract execution.  </a:t>
            </a:r>
          </a:p>
          <a:p>
            <a:r>
              <a:rPr lang="en-US" dirty="0"/>
              <a:t>There may be two (1) one-year renewals for a total of four (4) years at the State’s option. </a:t>
            </a:r>
          </a:p>
        </p:txBody>
      </p:sp>
    </p:spTree>
    <p:extLst>
      <p:ext uri="{BB962C8B-B14F-4D97-AF65-F5344CB8AC3E}">
        <p14:creationId xmlns:p14="http://schemas.microsoft.com/office/powerpoint/2010/main" val="593248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81296" y="758960"/>
            <a:ext cx="9601200" cy="829157"/>
          </a:xfrm>
        </p:spPr>
        <p:txBody>
          <a:bodyPr/>
          <a:lstStyle/>
          <a:p>
            <a:r>
              <a:rPr lang="en-US" sz="4000" dirty="0">
                <a:latin typeface="Times New Roman" panose="02020603050405020304" pitchFamily="18" charset="0"/>
                <a:cs typeface="Times New Roman" panose="02020603050405020304" pitchFamily="18" charset="0"/>
              </a:rPr>
              <a:t>Key Dates</a:t>
            </a:r>
          </a:p>
        </p:txBody>
      </p:sp>
      <p:graphicFrame>
        <p:nvGraphicFramePr>
          <p:cNvPr id="2" name="Table 1">
            <a:extLst>
              <a:ext uri="{FF2B5EF4-FFF2-40B4-BE49-F238E27FC236}">
                <a16:creationId xmlns:a16="http://schemas.microsoft.com/office/drawing/2014/main" id="{0077598F-1DB9-DF79-E8F1-177BB26B8715}"/>
              </a:ext>
            </a:extLst>
          </p:cNvPr>
          <p:cNvGraphicFramePr>
            <a:graphicFrameLocks noGrp="1"/>
          </p:cNvGraphicFramePr>
          <p:nvPr>
            <p:extLst>
              <p:ext uri="{D42A27DB-BD31-4B8C-83A1-F6EECF244321}">
                <p14:modId xmlns:p14="http://schemas.microsoft.com/office/powerpoint/2010/main" val="3989113223"/>
              </p:ext>
            </p:extLst>
          </p:nvPr>
        </p:nvGraphicFramePr>
        <p:xfrm>
          <a:off x="1495383" y="2150493"/>
          <a:ext cx="8373035" cy="3424111"/>
        </p:xfrm>
        <a:graphic>
          <a:graphicData uri="http://schemas.openxmlformats.org/drawingml/2006/table">
            <a:tbl>
              <a:tblPr/>
              <a:tblGrid>
                <a:gridCol w="4681207">
                  <a:extLst>
                    <a:ext uri="{9D8B030D-6E8A-4147-A177-3AD203B41FA5}">
                      <a16:colId xmlns:a16="http://schemas.microsoft.com/office/drawing/2014/main" val="3433814034"/>
                    </a:ext>
                  </a:extLst>
                </a:gridCol>
                <a:gridCol w="3691828">
                  <a:extLst>
                    <a:ext uri="{9D8B030D-6E8A-4147-A177-3AD203B41FA5}">
                      <a16:colId xmlns:a16="http://schemas.microsoft.com/office/drawing/2014/main" val="3930194763"/>
                    </a:ext>
                  </a:extLst>
                </a:gridCol>
              </a:tblGrid>
              <a:tr h="375830">
                <a:tc>
                  <a:txBody>
                    <a:bodyPr/>
                    <a:lstStyle/>
                    <a:p>
                      <a:pPr marL="0" marR="0" algn="ctr">
                        <a:spcBef>
                          <a:spcPts val="0"/>
                        </a:spcBef>
                        <a:spcAft>
                          <a:spcPts val="0"/>
                        </a:spcAft>
                      </a:pPr>
                      <a:r>
                        <a:rPr lang="en-US" sz="16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Activity</a:t>
                      </a:r>
                      <a:endParaRPr lang="en-US" sz="1600" dirty="0">
                        <a:solidFill>
                          <a:schemeClr val="bg1"/>
                        </a:solidFill>
                        <a:effectLst/>
                        <a:latin typeface="Courier"/>
                        <a:ea typeface="Times New Roman" panose="02020603050405020304" pitchFamily="18" charset="0"/>
                        <a:cs typeface="Times New Roman" panose="02020603050405020304" pitchFamily="18" charset="0"/>
                      </a:endParaRPr>
                    </a:p>
                  </a:txBody>
                  <a:tcPr marL="35112" marR="35112" marT="35112" marB="3511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a:txBody>
                    <a:bodyPr/>
                    <a:lstStyle/>
                    <a:p>
                      <a:pPr marL="0" marR="0" algn="ctr">
                        <a:spcBef>
                          <a:spcPts val="0"/>
                        </a:spcBef>
                        <a:spcAft>
                          <a:spcPts val="0"/>
                        </a:spcAft>
                      </a:pPr>
                      <a:r>
                        <a:rPr lang="en-US" sz="1600" b="1" dirty="0">
                          <a:solidFill>
                            <a:schemeClr val="bg1"/>
                          </a:solidFill>
                          <a:effectLst/>
                          <a:latin typeface="Arial" panose="020B0604020202020204" pitchFamily="34" charset="0"/>
                          <a:ea typeface="Times New Roman" panose="02020603050405020304" pitchFamily="18" charset="0"/>
                          <a:cs typeface="Times New Roman" panose="02020603050405020304" pitchFamily="18" charset="0"/>
                        </a:rPr>
                        <a:t>Date</a:t>
                      </a:r>
                      <a:endParaRPr lang="en-US" sz="1600" dirty="0">
                        <a:solidFill>
                          <a:schemeClr val="bg1"/>
                        </a:solidFill>
                        <a:effectLst/>
                        <a:latin typeface="Courier"/>
                        <a:ea typeface="Times New Roman" panose="02020603050405020304" pitchFamily="18" charset="0"/>
                        <a:cs typeface="Times New Roman" panose="02020603050405020304" pitchFamily="18" charset="0"/>
                      </a:endParaRPr>
                    </a:p>
                  </a:txBody>
                  <a:tcPr marL="35112" marR="35112" marT="35112" marB="35112"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1062889238"/>
                  </a:ext>
                </a:extLst>
              </a:tr>
              <a:tr h="210671">
                <a:tc>
                  <a:txBody>
                    <a:bodyPr/>
                    <a:lstStyle/>
                    <a:p>
                      <a:pPr marL="0" marR="0">
                        <a:buNone/>
                      </a:pPr>
                      <a:r>
                        <a:rPr lang="en-US" sz="1400" spc="-10" dirty="0">
                          <a:effectLst/>
                          <a:latin typeface="Arial" panose="020B0604020202020204" pitchFamily="34" charset="0"/>
                          <a:ea typeface="Times New Roman" panose="02020603050405020304" pitchFamily="18" charset="0"/>
                          <a:cs typeface="Arial" panose="020B0604020202020204" pitchFamily="34" charset="0"/>
                        </a:rPr>
                        <a:t>Issue of solicitation </a:t>
                      </a:r>
                      <a:endParaRPr lang="en-US" sz="1400" dirty="0">
                        <a:effectLst/>
                        <a:latin typeface="Arial" panose="020B0604020202020204" pitchFamily="34" charset="0"/>
                        <a:ea typeface="Times New Roman" panose="02020603050405020304" pitchFamily="18" charset="0"/>
                        <a:cs typeface="Arial" panose="020B0604020202020204" pitchFamily="34" charset="0"/>
                      </a:endParaRP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11, 2025</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2034695"/>
                  </a:ext>
                </a:extLst>
              </a:tr>
              <a:tr h="351118">
                <a:tc>
                  <a:txBody>
                    <a:bodyPr/>
                    <a:lstStyle/>
                    <a:p>
                      <a:pPr marL="0" marR="0">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Network Opportunities Form (Optional)</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lnSpc>
                          <a:spcPct val="107000"/>
                        </a:lnSpc>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25,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1864261"/>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Deadline to Submit Written Questions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July 25, 2025 </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99454677"/>
                  </a:ext>
                </a:extLst>
              </a:tr>
              <a:tr h="210671">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Response to Written Questions/Amendments</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August 8, 2025</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99163163"/>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Submission Due Date/Time </a:t>
                      </a:r>
                    </a:p>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August 29,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206232"/>
                  </a:ext>
                </a:extLst>
              </a:tr>
              <a:tr h="351118">
                <a:tc>
                  <a:txBody>
                    <a:bodyPr/>
                    <a:lstStyle/>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Submission of Reference Check Forms to State</a:t>
                      </a:r>
                    </a:p>
                    <a:p>
                      <a:pPr marL="0" marR="0">
                        <a:buNone/>
                      </a:pPr>
                      <a:r>
                        <a:rPr lang="en-US" sz="1400">
                          <a:effectLst/>
                          <a:latin typeface="Arial" panose="020B0604020202020204" pitchFamily="34" charset="0"/>
                          <a:ea typeface="Times New Roman" panose="02020603050405020304" pitchFamily="18" charset="0"/>
                          <a:cs typeface="Arial" panose="020B060402020202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August 29, 2025</a:t>
                      </a:r>
                    </a:p>
                    <a:p>
                      <a:pPr marL="0" marR="0" algn="ctr">
                        <a:buNone/>
                      </a:pPr>
                      <a:r>
                        <a:rPr lang="en-US" sz="1400" dirty="0">
                          <a:effectLst/>
                          <a:latin typeface="Arial" panose="020B0604020202020204" pitchFamily="34" charset="0"/>
                          <a:ea typeface="Times New Roman" panose="02020603050405020304" pitchFamily="18" charset="0"/>
                          <a:cs typeface="Arial" panose="020B0604020202020204" pitchFamily="34" charset="0"/>
                        </a:rPr>
                        <a:t>by 3:00 PM Eastern Time</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23973690"/>
                  </a:ext>
                </a:extLst>
              </a:tr>
              <a:tr h="351118">
                <a:tc gridSpan="2">
                  <a:txBody>
                    <a:bodyPr/>
                    <a:lstStyle/>
                    <a:p>
                      <a:pPr marL="0" marR="0" algn="ctr">
                        <a:spcBef>
                          <a:spcPts val="0"/>
                        </a:spcBef>
                        <a:spcAft>
                          <a:spcPts val="0"/>
                        </a:spcAft>
                      </a:pPr>
                      <a:endParaRPr lang="en-US" sz="900" dirty="0">
                        <a:effectLst/>
                        <a:highlight>
                          <a:srgbClr val="C0C0C0"/>
                        </a:highlight>
                        <a:latin typeface="Courier"/>
                        <a:ea typeface="Times New Roman" panose="02020603050405020304" pitchFamily="18" charset="0"/>
                        <a:cs typeface="Times New Roman" panose="02020603050405020304" pitchFamily="18" charset="0"/>
                      </a:endParaRPr>
                    </a:p>
                  </a:txBody>
                  <a:tcPr marL="35112" marR="35112" marT="35112" marB="35112">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2060"/>
                    </a:solidFill>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509785361"/>
                  </a:ext>
                </a:extLst>
              </a:tr>
            </a:tbl>
          </a:graphicData>
        </a:graphic>
      </p:graphicFrame>
    </p:spTree>
    <p:extLst>
      <p:ext uri="{BB962C8B-B14F-4D97-AF65-F5344CB8AC3E}">
        <p14:creationId xmlns:p14="http://schemas.microsoft.com/office/powerpoint/2010/main" val="2317828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lvl="0">
              <a:spcBef>
                <a:spcPts val="0"/>
              </a:spcBef>
              <a:buClr>
                <a:srgbClr val="101D49"/>
              </a:buClr>
              <a:buSzPts val="4000"/>
            </a:pPr>
            <a:r>
              <a:rPr lang="en-US" sz="3200" dirty="0">
                <a:latin typeface="Times New Roman" panose="02020603050405020304" pitchFamily="18" charset="0"/>
                <a:cs typeface="Times New Roman" panose="02020603050405020304" pitchFamily="18" charset="0"/>
              </a:rPr>
              <a:t>Proposal Preparation</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Executive Summary</a:t>
            </a:r>
            <a:endParaRPr sz="3200" dirty="0">
              <a:latin typeface="Times New Roman" panose="02020603050405020304" pitchFamily="18" charset="0"/>
              <a:cs typeface="Times New Roman" panose="02020603050405020304" pitchFamily="18" charset="0"/>
            </a:endParaRPr>
          </a:p>
        </p:txBody>
      </p:sp>
      <p:sp>
        <p:nvSpPr>
          <p:cNvPr id="268" name="Google Shape;268;p8"/>
          <p:cNvSpPr txBox="1">
            <a:spLocks noGrp="1"/>
          </p:cNvSpPr>
          <p:nvPr>
            <p:ph type="body" idx="1"/>
          </p:nvPr>
        </p:nvSpPr>
        <p:spPr>
          <a:xfrm>
            <a:off x="1371600" y="1828800"/>
            <a:ext cx="9068400" cy="40416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dirty="0">
                <a:solidFill>
                  <a:srgbClr val="101D49"/>
                </a:solidFill>
              </a:rPr>
              <a:t>At a minimum, the Respondents’ Executive Summary must address the following (also outlined in Section 2.2 of the RFP):</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State understanding and agreement to Section 1 of the RFP.</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Summarize ability and desire to supply the required services.</a:t>
            </a:r>
            <a:endParaRPr dirty="0">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i="0" dirty="0">
                <a:solidFill>
                  <a:srgbClr val="101D49"/>
                </a:solidFill>
              </a:rPr>
              <a:t>Address the Contract terms and Minimum Requirements.</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Include address, phone number, and email of primary contact. </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State understanding of the respondent notification.</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Ensure the Executive Summary is signed by an authorized representative. </a:t>
            </a:r>
            <a:endParaRPr dirty="0">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dirty="0">
                <a:solidFill>
                  <a:srgbClr val="101D49"/>
                </a:solidFill>
              </a:rPr>
              <a:t>List any confidential information and justification.</a:t>
            </a:r>
            <a:endParaRPr dirty="0">
              <a:solidFill>
                <a:srgbClr val="101D49"/>
              </a:solidFill>
            </a:endParaRPr>
          </a:p>
          <a:p>
            <a:pPr marL="0" lvl="0" indent="0" algn="l" rtl="0">
              <a:lnSpc>
                <a:spcPct val="94000"/>
              </a:lnSpc>
              <a:spcBef>
                <a:spcPts val="1200"/>
              </a:spcBef>
              <a:spcAft>
                <a:spcPts val="0"/>
              </a:spcAft>
              <a:buClr>
                <a:srgbClr val="101D49"/>
              </a:buClr>
              <a:buSzPts val="2000"/>
              <a:buNone/>
            </a:pPr>
            <a:r>
              <a:rPr lang="en-US" i="0" dirty="0">
                <a:solidFill>
                  <a:srgbClr val="101D49"/>
                </a:solidFill>
              </a:rPr>
              <a:t>Additional “cover letter” information ma</a:t>
            </a:r>
            <a:r>
              <a:rPr lang="en-US" dirty="0">
                <a:solidFill>
                  <a:srgbClr val="101D49"/>
                </a:solidFill>
              </a:rPr>
              <a:t>y be included </a:t>
            </a:r>
            <a:r>
              <a:rPr lang="en-US" i="0" dirty="0">
                <a:solidFill>
                  <a:srgbClr val="101D49"/>
                </a:solidFill>
              </a:rPr>
              <a:t>within the Executive Summary if desired.</a:t>
            </a:r>
            <a:endParaRPr dirty="0">
              <a:solidFill>
                <a:srgbClr val="101D49"/>
              </a:solidFill>
            </a:endParaRPr>
          </a:p>
          <a:p>
            <a:pPr marL="384038" lvl="0" indent="-257038" algn="l" rtl="0">
              <a:lnSpc>
                <a:spcPct val="94000"/>
              </a:lnSpc>
              <a:spcBef>
                <a:spcPts val="1200"/>
              </a:spcBef>
              <a:spcAft>
                <a:spcPts val="0"/>
              </a:spcAft>
              <a:buClr>
                <a:schemeClr val="dk2"/>
              </a:buClr>
              <a:buSzPts val="2000"/>
              <a:buNone/>
            </a:pPr>
            <a:endParaRPr dirty="0">
              <a:solidFill>
                <a:srgbClr val="101D49"/>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9"/>
          <p:cNvSpPr txBox="1">
            <a:spLocks noGrp="1"/>
          </p:cNvSpPr>
          <p:nvPr>
            <p:ph type="title"/>
          </p:nvPr>
        </p:nvSpPr>
        <p:spPr>
          <a:xfrm>
            <a:off x="1371600" y="754221"/>
            <a:ext cx="9601200" cy="829157"/>
          </a:xfrm>
          <a:prstGeom prst="rect">
            <a:avLst/>
          </a:prstGeom>
          <a:noFill/>
          <a:ln>
            <a:noFill/>
          </a:ln>
        </p:spPr>
        <p:txBody>
          <a:bodyPr spcFirstLastPara="1" wrap="square" lIns="91425" tIns="45700" rIns="91425" bIns="45700" anchor="t" anchorCtr="0">
            <a:noAutofit/>
          </a:bodyPr>
          <a:lstStyle/>
          <a:p>
            <a:pPr lvl="0">
              <a:spcBef>
                <a:spcPts val="0"/>
              </a:spcBef>
              <a:buClr>
                <a:srgbClr val="101D49"/>
              </a:buClr>
              <a:buSzPts val="4000"/>
            </a:pPr>
            <a:r>
              <a:rPr lang="en-US" sz="3000" dirty="0">
                <a:latin typeface="Times New Roman" panose="02020603050405020304" pitchFamily="18" charset="0"/>
                <a:cs typeface="Times New Roman" panose="02020603050405020304" pitchFamily="18" charset="0"/>
              </a:rPr>
              <a:t>Proposal Preparation</a:t>
            </a:r>
            <a:br>
              <a:rPr lang="en-US" sz="30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Attestation Form – Attachment J</a:t>
            </a:r>
            <a:endParaRPr sz="3000" dirty="0">
              <a:latin typeface="Times New Roman" panose="02020603050405020304" pitchFamily="18" charset="0"/>
              <a:cs typeface="Times New Roman" panose="02020603050405020304" pitchFamily="18" charset="0"/>
            </a:endParaRPr>
          </a:p>
        </p:txBody>
      </p:sp>
      <p:sp>
        <p:nvSpPr>
          <p:cNvPr id="275" name="Google Shape;275;p9"/>
          <p:cNvSpPr txBox="1">
            <a:spLocks noGrp="1"/>
          </p:cNvSpPr>
          <p:nvPr>
            <p:ph type="body" idx="1"/>
          </p:nvPr>
        </p:nvSpPr>
        <p:spPr>
          <a:xfrm>
            <a:off x="1371600" y="1828800"/>
            <a:ext cx="9601200" cy="3860400"/>
          </a:xfrm>
          <a:prstGeom prst="rect">
            <a:avLst/>
          </a:prstGeom>
          <a:noFill/>
          <a:ln>
            <a:noFill/>
          </a:ln>
        </p:spPr>
        <p:txBody>
          <a:bodyPr spcFirstLastPara="1" wrap="square" lIns="91425" tIns="45700" rIns="91425" bIns="45700" anchor="t" anchorCtr="0">
            <a:noAutofit/>
          </a:bodyPr>
          <a:lstStyle/>
          <a:p>
            <a:pPr marL="383540" lvl="0" indent="-320040" algn="l" rtl="0">
              <a:lnSpc>
                <a:spcPct val="94000"/>
              </a:lnSpc>
              <a:spcBef>
                <a:spcPts val="0"/>
              </a:spcBef>
              <a:spcAft>
                <a:spcPts val="0"/>
              </a:spcAft>
              <a:buClr>
                <a:srgbClr val="101D49"/>
              </a:buClr>
              <a:buSzPts val="2000"/>
              <a:buChar char="●"/>
            </a:pPr>
            <a:r>
              <a:rPr lang="en-US" dirty="0">
                <a:solidFill>
                  <a:srgbClr val="101D49"/>
                </a:solidFill>
              </a:rPr>
              <a:t>Respondents must complete and return the Attestation Form (</a:t>
            </a:r>
            <a:r>
              <a:rPr lang="en-US" b="1" dirty="0">
                <a:solidFill>
                  <a:srgbClr val="101D49"/>
                </a:solidFill>
              </a:rPr>
              <a:t>Attachment J</a:t>
            </a:r>
            <a:r>
              <a:rPr lang="en-US" dirty="0">
                <a:solidFill>
                  <a:srgbClr val="101D49"/>
                </a:solidFill>
              </a:rPr>
              <a:t>) with their proposal. </a:t>
            </a:r>
          </a:p>
          <a:p>
            <a:pPr marL="383540" lvl="0" indent="-320040" algn="l" rtl="0">
              <a:lnSpc>
                <a:spcPct val="94000"/>
              </a:lnSpc>
              <a:spcBef>
                <a:spcPts val="0"/>
              </a:spcBef>
              <a:spcAft>
                <a:spcPts val="0"/>
              </a:spcAft>
              <a:buClr>
                <a:srgbClr val="101D49"/>
              </a:buClr>
              <a:buSzPts val="2000"/>
              <a:buChar char="●"/>
            </a:pPr>
            <a:r>
              <a:rPr lang="en-US" dirty="0">
                <a:solidFill>
                  <a:srgbClr val="101D49"/>
                </a:solidFill>
              </a:rPr>
              <a:t>Attestation Form sections are as follows: </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Mandatory Submission and Requirements</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Confirm Mutual Understanding and Submission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Claim Clarification (Buy Indiana)</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Confidential / Redacted File Information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latin typeface="Calibri"/>
                <a:ea typeface="Calibri"/>
                <a:cs typeface="Calibri"/>
                <a:sym typeface="Calibri"/>
              </a:rPr>
              <a:t>Subcontractors per RFP Section 2.6.</a:t>
            </a:r>
            <a:r>
              <a:rPr lang="en-US" i="0" dirty="0">
                <a:solidFill>
                  <a:srgbClr val="101D49"/>
                </a:solidFill>
              </a:rPr>
              <a:t>3</a:t>
            </a:r>
            <a:endParaRPr dirty="0">
              <a:solidFill>
                <a:srgbClr val="101D4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6577C-C49C-4332-B500-CF981441C1B0}"/>
              </a:ext>
            </a:extLst>
          </p:cNvPr>
          <p:cNvSpPr>
            <a:spLocks noGrp="1"/>
          </p:cNvSpPr>
          <p:nvPr>
            <p:ph type="title"/>
          </p:nvPr>
        </p:nvSpPr>
        <p:spPr>
          <a:xfrm>
            <a:off x="1371599" y="870860"/>
            <a:ext cx="9778753" cy="829157"/>
          </a:xfrm>
        </p:spPr>
        <p:txBody>
          <a:bodyPr/>
          <a:lstStyle/>
          <a:p>
            <a:r>
              <a:rPr lang="en-US" sz="3400" dirty="0">
                <a:latin typeface="Times New Roman" panose="02020603050405020304" pitchFamily="18" charset="0"/>
                <a:cs typeface="Times New Roman" panose="02020603050405020304" pitchFamily="18" charset="0"/>
              </a:rPr>
              <a:t>Proposal Preparation  </a:t>
            </a:r>
            <a:br>
              <a:rPr lang="en-US" sz="3200" dirty="0">
                <a:latin typeface="Times New Roman" panose="02020603050405020304" pitchFamily="18" charset="0"/>
                <a:cs typeface="Times New Roman" panose="02020603050405020304" pitchFamily="18" charset="0"/>
              </a:rPr>
            </a:br>
            <a:r>
              <a:rPr lang="en-US" sz="3000" dirty="0">
                <a:latin typeface="Times New Roman" panose="02020603050405020304" pitchFamily="18" charset="0"/>
                <a:cs typeface="Times New Roman" panose="02020603050405020304" pitchFamily="18" charset="0"/>
              </a:rPr>
              <a:t>Indiana Economic Impact Form (Attachment C)</a:t>
            </a:r>
          </a:p>
        </p:txBody>
      </p:sp>
      <p:sp>
        <p:nvSpPr>
          <p:cNvPr id="3" name="Content Placeholder 2">
            <a:extLst>
              <a:ext uri="{FF2B5EF4-FFF2-40B4-BE49-F238E27FC236}">
                <a16:creationId xmlns:a16="http://schemas.microsoft.com/office/drawing/2014/main" id="{AA0E29EA-E95C-4EAF-8E26-63E9A239F496}"/>
              </a:ext>
            </a:extLst>
          </p:cNvPr>
          <p:cNvSpPr>
            <a:spLocks noGrp="1"/>
          </p:cNvSpPr>
          <p:nvPr>
            <p:ph idx="1"/>
          </p:nvPr>
        </p:nvSpPr>
        <p:spPr>
          <a:xfrm>
            <a:off x="1371600" y="2286004"/>
            <a:ext cx="9601200" cy="3701136"/>
          </a:xfrm>
        </p:spPr>
        <p:txBody>
          <a:bodyPr>
            <a:normAutofit fontScale="92500" lnSpcReduction="10000"/>
          </a:bodyPr>
          <a:lstStyle/>
          <a:p>
            <a:r>
              <a:rPr lang="en-US" sz="2200" dirty="0">
                <a:solidFill>
                  <a:srgbClr val="101D49"/>
                </a:solidFill>
                <a:latin typeface="Times New Roman" panose="02020603050405020304" pitchFamily="18" charset="0"/>
                <a:cs typeface="Times New Roman" panose="02020603050405020304" pitchFamily="18" charset="0"/>
              </a:rPr>
              <a:t>Please complete the template provided for the IEI filling out information on tab Attachment C and tab FTE Details </a:t>
            </a:r>
          </a:p>
          <a:p>
            <a:r>
              <a:rPr lang="en-US" sz="2200" dirty="0">
                <a:solidFill>
                  <a:srgbClr val="101D49"/>
                </a:solidFill>
                <a:latin typeface="Times New Roman" panose="02020603050405020304" pitchFamily="18" charset="0"/>
                <a:cs typeface="Times New Roman" panose="02020603050405020304" pitchFamily="18" charset="0"/>
              </a:rPr>
              <a:t>Form must be signed on tab Attachment C, electronic signatures are acceptable </a:t>
            </a:r>
          </a:p>
          <a:p>
            <a:r>
              <a:rPr lang="en-US" sz="2200" dirty="0">
                <a:solidFill>
                  <a:srgbClr val="101D49"/>
                </a:solidFill>
                <a:latin typeface="Times New Roman" panose="02020603050405020304" pitchFamily="18" charset="0"/>
                <a:cs typeface="Times New Roman" panose="02020603050405020304" pitchFamily="18" charset="0"/>
              </a:rPr>
              <a:t>Complete only the yellow shaded cells on tab FTE Details </a:t>
            </a:r>
            <a:endParaRPr lang="en-US" sz="2200" b="1" i="0" dirty="0">
              <a:solidFill>
                <a:srgbClr val="101D49"/>
              </a:solidFill>
              <a:latin typeface="Times New Roman" panose="02020603050405020304" pitchFamily="18" charset="0"/>
              <a:cs typeface="Times New Roman" panose="02020603050405020304" pitchFamily="18" charset="0"/>
            </a:endParaRPr>
          </a:p>
          <a:p>
            <a:pPr lvl="1">
              <a:buFont typeface="Wingdings" panose="05000000000000000000" pitchFamily="2" charset="2"/>
              <a:buChar char="q"/>
            </a:pPr>
            <a:r>
              <a:rPr lang="en-US" sz="1800" i="0" dirty="0">
                <a:solidFill>
                  <a:srgbClr val="101D49"/>
                </a:solidFill>
                <a:latin typeface="Times New Roman" panose="02020603050405020304" pitchFamily="18" charset="0"/>
                <a:cs typeface="Times New Roman" panose="02020603050405020304" pitchFamily="18" charset="0"/>
              </a:rPr>
              <a:t>Definitions of FTE (Full-Time Equivalent)</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Examples: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5 employees x 48 months (48 months working solely on this project) x 1 (time spent solely on this project) = 240 months / 48 months (length of contract) = 5 FTEs  </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3 employees x 48 months x .5 (splitting time equally between 2 projects) = 72 months / 48 months = 1.5 FTEs</a:t>
            </a:r>
          </a:p>
          <a:p>
            <a:pPr marL="0" indent="0">
              <a:buNone/>
            </a:pPr>
            <a:r>
              <a:rPr lang="en-US" sz="1700" dirty="0">
                <a:solidFill>
                  <a:srgbClr val="101D49"/>
                </a:solidFill>
                <a:latin typeface="Times New Roman" panose="02020603050405020304" pitchFamily="18" charset="0"/>
                <a:cs typeface="Times New Roman" panose="02020603050405020304" pitchFamily="18" charset="0"/>
              </a:rPr>
              <a:t>2 employees x 12 months (12 months dedicated solely to this project) x 1 (time spent solely on this project) = 24 months / 48 months = .5 FTEs</a:t>
            </a:r>
          </a:p>
        </p:txBody>
      </p:sp>
    </p:spTree>
    <p:extLst>
      <p:ext uri="{BB962C8B-B14F-4D97-AF65-F5344CB8AC3E}">
        <p14:creationId xmlns:p14="http://schemas.microsoft.com/office/powerpoint/2010/main" val="2144547858"/>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emplate>TM10001105[[fn=Crop]]</Template>
  <TotalTime>2949</TotalTime>
  <Words>3527</Words>
  <Application>Microsoft Office PowerPoint</Application>
  <PresentationFormat>Widescreen</PresentationFormat>
  <Paragraphs>353</Paragraphs>
  <Slides>37</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Arial</vt:lpstr>
      <vt:lpstr>Calibri</vt:lpstr>
      <vt:lpstr>Courier</vt:lpstr>
      <vt:lpstr>Courier New</vt:lpstr>
      <vt:lpstr>Franklin Gothic Book</vt:lpstr>
      <vt:lpstr>Garamond</vt:lpstr>
      <vt:lpstr>Times New Roman</vt:lpstr>
      <vt:lpstr>Wingdings</vt:lpstr>
      <vt:lpstr>Crop</vt:lpstr>
      <vt:lpstr>Request for Proposal 200-25-83942  Online Module Training and Web-Hosting  Indiana Department of Administration  On Behalf Of   Indiana Utility Regulatory Commission  Arthur L. Sample IV  IDOA/Procurement Division</vt:lpstr>
      <vt:lpstr>Agenda</vt:lpstr>
      <vt:lpstr>General Information</vt:lpstr>
      <vt:lpstr>Purpose of the RFP</vt:lpstr>
      <vt:lpstr>Term of Contract</vt:lpstr>
      <vt:lpstr>Key Dates</vt:lpstr>
      <vt:lpstr>Proposal Preparation Executive Summary</vt:lpstr>
      <vt:lpstr>Proposal Preparation Attestation Form – Attachment J</vt:lpstr>
      <vt:lpstr>Proposal Preparation   Indiana Economic Impact Form (Attachment C)</vt:lpstr>
      <vt:lpstr>Proposal Preparation  Cost Proposal (Attachment D)</vt:lpstr>
      <vt:lpstr>Proposal Preparation   Business Proposal (Attachment E)</vt:lpstr>
      <vt:lpstr>Proposal Preparation   Technical Proposal (Attachment F)</vt:lpstr>
      <vt:lpstr>Proposal Preparation</vt:lpstr>
      <vt:lpstr>Proposal Preparation</vt:lpstr>
      <vt:lpstr>Evaluation Criteria</vt:lpstr>
      <vt:lpstr>Minority and Women’s Business Enterprises</vt:lpstr>
      <vt:lpstr>Minority and Women’s Business Enterprises</vt:lpstr>
      <vt:lpstr>PowerPoint Presentation</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vt:lpstr>
      <vt:lpstr>PowerPoint Presentation</vt:lpstr>
      <vt:lpstr>Indiana Veteran Owned Small Business</vt:lpstr>
      <vt:lpstr>Indiana Veteran Owned Small Business</vt:lpstr>
      <vt:lpstr>Indiana Veteran Owned Small Business</vt:lpstr>
      <vt:lpstr>Indiana Veteran Owned Small Business</vt:lpstr>
      <vt:lpstr>IDOA Subcontractor Scoring</vt:lpstr>
      <vt:lpstr>Subcontractor Compliance</vt:lpstr>
      <vt:lpstr>Subcontractor Compliance</vt:lpstr>
      <vt:lpstr>Required Forms / Documents </vt:lpstr>
      <vt:lpstr>Required Forms / Documents </vt:lpstr>
      <vt:lpstr>Submission Requirements </vt:lpstr>
      <vt:lpstr>Additional Information</vt:lpstr>
      <vt:lpstr>Thank You   Arthur L. Sample IV Asample@idoa.in.gov  </vt:lpstr>
    </vt:vector>
  </TitlesOfParts>
  <Company>State of Indiana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Indiana Department of Administration</dc:title>
  <dc:creator>Thayer, Jessica (IDOA)</dc:creator>
  <cp:lastModifiedBy>Sample IV, Arthur</cp:lastModifiedBy>
  <cp:revision>208</cp:revision>
  <dcterms:created xsi:type="dcterms:W3CDTF">2018-02-20T21:33:06Z</dcterms:created>
  <dcterms:modified xsi:type="dcterms:W3CDTF">2025-08-04T17:13:43Z</dcterms:modified>
</cp:coreProperties>
</file>